
<file path=[Content_Types].xml><?xml version="1.0" encoding="utf-8"?>
<Types xmlns="http://schemas.openxmlformats.org/package/2006/content-types">
  <Override PartName="/ppt/charts/chart1.xml" ContentType="application/vnd.openxmlformats-officedocument.drawingml.chart+xml"/>
  <Override PartName="/ppt/slideLayouts/slideLayout1.xml" ContentType="application/vnd.openxmlformats-officedocument.presentationml.slideLayout+xml"/>
  <Default Extension="png" ContentType="image/png"/>
  <Override PartName="/ppt/drawings/drawing5.xml" ContentType="application/vnd.openxmlformats-officedocument.drawingml.chartshapes+xml"/>
  <Default Extension="jpeg" ContentType="image/jpeg"/>
  <Default Extension="xml" ContentType="application/xml"/>
  <Override PartName="/ppt/slides/slide9.xml" ContentType="application/vnd.openxmlformats-officedocument.presentationml.slide+xml"/>
  <Default Extension="rels" ContentType="application/vnd.openxmlformats-package.relationships+xml"/>
  <Override PartName="/ppt/drawings/drawing3.xml" ContentType="application/vnd.openxmlformats-officedocument.drawingml.chartshapes+xml"/>
  <Override PartName="/ppt/tableStyles.xml" ContentType="application/vnd.openxmlformats-officedocument.presentationml.tableStyles+xml"/>
  <Override PartName="/ppt/charts/chart8.xml" ContentType="application/vnd.openxmlformats-officedocument.drawingml.chart+xml"/>
  <Override PartName="/ppt/slides/slide7.xml" ContentType="application/vnd.openxmlformats-officedocument.presentationml.slide+xml"/>
  <Override PartName="/ppt/drawings/drawing1.xml" ContentType="application/vnd.openxmlformats-officedocument.drawingml.chartshapes+xml"/>
  <Override PartName="/ppt/charts/chart6.xml" ContentType="application/vnd.openxmlformats-officedocument.drawingml.chart+xml"/>
  <Override PartName="/ppt/slides/slide5.xml" ContentType="application/vnd.openxmlformats-officedocument.presentationml.slide+xml"/>
  <Override PartName="/ppt/theme/theme2.xml" ContentType="application/vnd.openxmlformats-officedocument.theme+xml"/>
  <Override PartName="/ppt/charts/chart4.xml" ContentType="application/vnd.openxmlformats-officedocument.drawingml.chart+xml"/>
  <Override PartName="/ppt/slideMasters/slideMaster1.xml" ContentType="application/vnd.openxmlformats-officedocument.presentationml.slideMaster+xml"/>
  <Override PartName="/ppt/slides/slide3.xml" ContentType="application/vnd.openxmlformats-officedocument.presentationml.slid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hart2.xml" ContentType="application/vnd.openxmlformats-officedocument.drawingml.chart+xml"/>
  <Override PartName="/ppt/slides/slide1.xml" ContentType="application/vnd.openxmlformats-officedocument.presentationml.slide+xml"/>
  <Override PartName="/ppt/drawings/drawing6.xml" ContentType="application/vnd.openxmlformats-officedocument.drawingml.chartshapes+xml"/>
  <Default Extension="bin" ContentType="application/vnd.openxmlformats-officedocument.presentationml.printerSettings"/>
  <Override PartName="/ppt/drawings/drawing4.xml" ContentType="application/vnd.openxmlformats-officedocument.drawingml.chartshapes+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drawings/drawing2.xml" ContentType="application/vnd.openxmlformats-officedocument.drawingml.chartshapes+xml"/>
  <Override PartName="/ppt/charts/chart7.xml" ContentType="application/vnd.openxmlformats-officedocument.drawingml.chart+xml"/>
  <Override PartName="/ppt/handoutMasters/handoutMaster1.xml" ContentType="application/vnd.openxmlformats-officedocument.presentationml.handoutMaster+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charts/chart5.xml" ContentType="application/vnd.openxmlformats-officedocument.drawingml.chart+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charts/chart3.xml" ContentType="application/vnd.openxmlformats-officedocument.drawingml.chart+xml"/>
  <Override PartName="/ppt/slides/slide2.xml" ContentType="application/vnd.openxmlformats-officedocument.presentationml.slide+xml"/>
  <Override PartName="/ppt/drawings/drawing7.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52" r:id="rId1"/>
  </p:sldMasterIdLst>
  <p:notesMasterIdLst>
    <p:notesMasterId r:id="rId12"/>
  </p:notesMasterIdLst>
  <p:handoutMasterIdLst>
    <p:handoutMasterId r:id="rId13"/>
  </p:handoutMasterIdLst>
  <p:sldIdLst>
    <p:sldId id="258" r:id="rId2"/>
    <p:sldId id="259"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de-DE"/>
    </a:defPPr>
    <a:lvl1pPr algn="l" defTabSz="457200" rtl="0" fontAlgn="base">
      <a:spcBef>
        <a:spcPct val="0"/>
      </a:spcBef>
      <a:spcAft>
        <a:spcPct val="0"/>
      </a:spcAft>
      <a:defRPr kern="1200">
        <a:solidFill>
          <a:schemeClr val="tx1"/>
        </a:solidFill>
        <a:latin typeface="Arial" charset="0"/>
        <a:ea typeface="ＭＳ Ｐゴシック" pitchFamily="7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7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7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7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70" charset="-128"/>
        <a:cs typeface="+mn-cs"/>
      </a:defRPr>
    </a:lvl5pPr>
    <a:lvl6pPr marL="2286000" algn="l" defTabSz="914400" rtl="0" eaLnBrk="1" latinLnBrk="0" hangingPunct="1">
      <a:defRPr kern="1200">
        <a:solidFill>
          <a:schemeClr val="tx1"/>
        </a:solidFill>
        <a:latin typeface="Arial" charset="0"/>
        <a:ea typeface="ＭＳ Ｐゴシック" pitchFamily="70" charset="-128"/>
        <a:cs typeface="+mn-cs"/>
      </a:defRPr>
    </a:lvl6pPr>
    <a:lvl7pPr marL="2743200" algn="l" defTabSz="914400" rtl="0" eaLnBrk="1" latinLnBrk="0" hangingPunct="1">
      <a:defRPr kern="1200">
        <a:solidFill>
          <a:schemeClr val="tx1"/>
        </a:solidFill>
        <a:latin typeface="Arial" charset="0"/>
        <a:ea typeface="ＭＳ Ｐゴシック" pitchFamily="70" charset="-128"/>
        <a:cs typeface="+mn-cs"/>
      </a:defRPr>
    </a:lvl7pPr>
    <a:lvl8pPr marL="3200400" algn="l" defTabSz="914400" rtl="0" eaLnBrk="1" latinLnBrk="0" hangingPunct="1">
      <a:defRPr kern="1200">
        <a:solidFill>
          <a:schemeClr val="tx1"/>
        </a:solidFill>
        <a:latin typeface="Arial" charset="0"/>
        <a:ea typeface="ＭＳ Ｐゴシック" pitchFamily="70" charset="-128"/>
        <a:cs typeface="+mn-cs"/>
      </a:defRPr>
    </a:lvl8pPr>
    <a:lvl9pPr marL="3657600" algn="l" defTabSz="914400" rtl="0" eaLnBrk="1" latinLnBrk="0" hangingPunct="1">
      <a:defRPr kern="1200">
        <a:solidFill>
          <a:schemeClr val="tx1"/>
        </a:solidFill>
        <a:latin typeface="Arial" charset="0"/>
        <a:ea typeface="ＭＳ Ｐゴシック" pitchFamily="70"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Objects="1">
      <p:cViewPr varScale="1">
        <p:scale>
          <a:sx n="86" d="100"/>
          <a:sy n="86" d="100"/>
        </p:scale>
        <p:origin x="-1280"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c4\Desktop\OECD\900.000%20psychisch%20Kranke.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20Anteil%20Wien.xls" TargetMode="External"/><Relationship Id="rId2"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20Anteil%20Frauen%20M&#228;nner.xls" TargetMode="External"/><Relationship Id="rId2"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20angestellt%20vs%20niedergelassen.xls" TargetMode="External"/><Relationship Id="rId2"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20Ausbildung%20und%20Verantwortung.xls" TargetMode="External"/><Relationship Id="rId2"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20Standard%20KH%20vs%20Schwerpunkt%20KH.xls" TargetMode="External"/><Relationship Id="rId2"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1" Type="http://schemas.openxmlformats.org/officeDocument/2006/relationships/oleObject" Target="file:///\\Server\data\KUNDEN%20A-H\&#196;rztekammer%20Wien\2011\Projekt%20Szekeres\Projekt%20Hintergrundgespr&#228;ch%206.7.2011\Text%20und%20Manuscript\Diagramme_6.7\Burnout_Diagramm_fix\AEK%20Wien%20Chart%20Burnout_Lehrer%20und%20Richter%20_brennen%20aus.xlsx" TargetMode="External"/><Relationship Id="rId2"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1" Type="http://schemas.openxmlformats.org/officeDocument/2006/relationships/oleObject" Target="file:///C:\Users\pc4\Desktop\OECD\Psychisch%20Kranke%20kosten%20mehr.xlsx" TargetMode="External"/><Relationship Id="rId2" Type="http://schemas.openxmlformats.org/officeDocument/2006/relationships/chartUserShapes" Target="../drawings/drawing8.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DE"/>
  <c:style val="5"/>
  <c:chart>
    <c:title>
      <c:tx>
        <c:rich>
          <a:bodyPr/>
          <a:lstStyle/>
          <a:p>
            <a:pPr algn="l">
              <a:defRPr lang="de-AT"/>
            </a:pPr>
            <a:r>
              <a:rPr lang="de-AT" sz="2400"/>
              <a:t>900.000 psychisch Kranke</a:t>
            </a:r>
          </a:p>
          <a:p>
            <a:pPr algn="l">
              <a:defRPr lang="de-AT"/>
            </a:pPr>
            <a:r>
              <a:rPr lang="de-AT" sz="1600"/>
              <a:t>Jeder neunte Österreicher</a:t>
            </a:r>
            <a:r>
              <a:rPr lang="de-AT" sz="1600" baseline="0"/>
              <a:t> ist betroffen</a:t>
            </a:r>
            <a:endParaRPr lang="de-AT" sz="1600"/>
          </a:p>
        </c:rich>
      </c:tx>
      <c:layout>
        <c:manualLayout>
          <c:xMode val="edge"/>
          <c:yMode val="edge"/>
          <c:x val="0.06876320843324"/>
          <c:y val="0.0190476154766375"/>
        </c:manualLayout>
      </c:layout>
      <c:overlay val="1"/>
    </c:title>
    <c:view3D>
      <c:rotX val="30"/>
      <c:perspective val="30"/>
    </c:view3D>
    <c:plotArea>
      <c:layout>
        <c:manualLayout>
          <c:layoutTarget val="inner"/>
          <c:xMode val="edge"/>
          <c:yMode val="edge"/>
          <c:x val="0.0718752677230701"/>
          <c:y val="0.178118788319942"/>
          <c:w val="0.626186137597721"/>
          <c:h val="0.695127709808972"/>
        </c:manualLayout>
      </c:layout>
      <c:pie3DChart>
        <c:varyColors val="1"/>
        <c:ser>
          <c:idx val="0"/>
          <c:order val="0"/>
          <c:explosion val="25"/>
          <c:dLbls>
            <c:numFmt formatCode="#,##0" sourceLinked="0"/>
            <c:txPr>
              <a:bodyPr/>
              <a:lstStyle/>
              <a:p>
                <a:pPr>
                  <a:defRPr lang="de-AT" sz="1200" b="1"/>
                </a:pPr>
                <a:endParaRPr lang="de-DE"/>
              </a:p>
            </c:txPr>
            <c:showVal val="1"/>
            <c:showLeaderLines val="1"/>
          </c:dLbls>
          <c:cat>
            <c:strRef>
              <c:f>Tabelle1!$A$3:$A$5</c:f>
              <c:strCache>
                <c:ptCount val="3"/>
                <c:pt idx="0">
                  <c:v>20-60-Jahrige</c:v>
                </c:pt>
                <c:pt idx="1">
                  <c:v>10-19-Jahrige</c:v>
                </c:pt>
                <c:pt idx="2">
                  <c:v>über 60-Jahrige</c:v>
                </c:pt>
              </c:strCache>
            </c:strRef>
          </c:cat>
          <c:val>
            <c:numRef>
              <c:f>Tabelle1!$B$3:$B$5</c:f>
              <c:numCache>
                <c:formatCode>General</c:formatCode>
                <c:ptCount val="3"/>
                <c:pt idx="0">
                  <c:v>400000.0</c:v>
                </c:pt>
                <c:pt idx="1">
                  <c:v>34000.0</c:v>
                </c:pt>
                <c:pt idx="2">
                  <c:v>466000.0</c:v>
                </c:pt>
              </c:numCache>
            </c:numRef>
          </c:val>
        </c:ser>
      </c:pie3DChart>
      <c:spPr>
        <a:solidFill>
          <a:srgbClr val="FFFFCC"/>
        </a:solidFill>
        <a:ln w="3175">
          <a:solidFill>
            <a:schemeClr val="tx1"/>
          </a:solidFill>
        </a:ln>
      </c:spPr>
    </c:plotArea>
    <c:legend>
      <c:legendPos val="r"/>
      <c:layout>
        <c:manualLayout>
          <c:xMode val="edge"/>
          <c:yMode val="edge"/>
          <c:x val="0.761625087444676"/>
          <c:y val="0.166954328695279"/>
          <c:w val="0.205841666666667"/>
          <c:h val="0.234549074887688"/>
        </c:manualLayout>
      </c:layout>
      <c:txPr>
        <a:bodyPr/>
        <a:lstStyle/>
        <a:p>
          <a:pPr>
            <a:defRPr lang="de-AT" sz="1400"/>
          </a:pPr>
          <a:endParaRPr lang="de-DE"/>
        </a:p>
      </c:txPr>
    </c:legend>
    <c:plotVisOnly val="1"/>
  </c:chart>
  <c:spPr>
    <a:solidFill>
      <a:schemeClr val="bg1">
        <a:lumMod val="95000"/>
      </a:schemeClr>
    </a:solidFill>
    <a:ln w="34925">
      <a:solidFill>
        <a:srgbClr val="C00000"/>
      </a:solidFill>
    </a:ln>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de-DE"/>
  <c:style val="1"/>
  <c:chart>
    <c:plotArea>
      <c:layout>
        <c:manualLayout>
          <c:layoutTarget val="inner"/>
          <c:xMode val="edge"/>
          <c:yMode val="edge"/>
          <c:x val="0.0899586446054952"/>
          <c:y val="0.223132359479621"/>
          <c:w val="0.71976917351462"/>
          <c:h val="0.56631985868188"/>
        </c:manualLayout>
      </c:layout>
      <c:barChart>
        <c:barDir val="bar"/>
        <c:grouping val="clustered"/>
        <c:ser>
          <c:idx val="0"/>
          <c:order val="0"/>
          <c:tx>
            <c:v>Wien</c:v>
          </c:tx>
          <c:spPr>
            <a:solidFill>
              <a:srgbClr val="C00000"/>
            </a:solidFill>
            <a:ln>
              <a:solidFill>
                <a:schemeClr val="tx1"/>
              </a:solidFill>
            </a:ln>
          </c:spPr>
          <c:dLbls>
            <c:numFmt formatCode="#,##0.0" sourceLinked="0"/>
            <c:spPr>
              <a:ln>
                <a:noFill/>
              </a:ln>
            </c:spPr>
            <c:txPr>
              <a:bodyPr/>
              <a:lstStyle/>
              <a:p>
                <a:pPr>
                  <a:defRPr lang="de-AT" sz="1100" b="1" i="0" u="none" strike="noStrike" baseline="0">
                    <a:solidFill>
                      <a:schemeClr val="bg1"/>
                    </a:solidFill>
                    <a:latin typeface="Calibri"/>
                    <a:ea typeface="Calibri"/>
                    <a:cs typeface="Calibri"/>
                  </a:defRPr>
                </a:pPr>
                <a:endParaRPr lang="de-DE"/>
              </a:p>
            </c:txPr>
            <c:dLblPos val="ctr"/>
            <c:showVal val="1"/>
          </c:dLbls>
          <c:cat>
            <c:strRef>
              <c:f>'figure 2'!$A$4:$A$7</c:f>
              <c:strCache>
                <c:ptCount val="4"/>
                <c:pt idx="0">
                  <c:v>Kein Risiko</c:v>
                </c:pt>
                <c:pt idx="1">
                  <c:v>Phase 1</c:v>
                </c:pt>
                <c:pt idx="2">
                  <c:v>Phase 2</c:v>
                </c:pt>
                <c:pt idx="3">
                  <c:v>Phase 3</c:v>
                </c:pt>
              </c:strCache>
            </c:strRef>
          </c:cat>
          <c:val>
            <c:numRef>
              <c:f>'figure 2'!$B$4:$B$7</c:f>
              <c:numCache>
                <c:formatCode>0.00</c:formatCode>
                <c:ptCount val="4"/>
                <c:pt idx="0">
                  <c:v>40.8</c:v>
                </c:pt>
                <c:pt idx="1">
                  <c:v>27.5</c:v>
                </c:pt>
                <c:pt idx="2">
                  <c:v>18.9</c:v>
                </c:pt>
                <c:pt idx="3">
                  <c:v>12.8</c:v>
                </c:pt>
              </c:numCache>
            </c:numRef>
          </c:val>
        </c:ser>
        <c:ser>
          <c:idx val="1"/>
          <c:order val="1"/>
          <c:tx>
            <c:v>Übrige Bundesländer</c:v>
          </c:tx>
          <c:spPr>
            <a:solidFill>
              <a:schemeClr val="bg1">
                <a:lumMod val="50000"/>
              </a:schemeClr>
            </a:solidFill>
          </c:spPr>
          <c:dLbls>
            <c:dLbl>
              <c:idx val="0"/>
              <c:layout/>
              <c:spPr/>
              <c:txPr>
                <a:bodyPr/>
                <a:lstStyle/>
                <a:p>
                  <a:pPr>
                    <a:defRPr lang="de-AT" sz="1100" b="1">
                      <a:solidFill>
                        <a:schemeClr val="bg1"/>
                      </a:solidFill>
                    </a:defRPr>
                  </a:pPr>
                  <a:endParaRPr lang="de-DE"/>
                </a:p>
              </c:txPr>
              <c:dLblPos val="ctr"/>
              <c:showVal val="1"/>
            </c:dLbl>
            <c:dLbl>
              <c:idx val="1"/>
              <c:layout/>
              <c:spPr/>
              <c:txPr>
                <a:bodyPr/>
                <a:lstStyle/>
                <a:p>
                  <a:pPr>
                    <a:defRPr lang="de-AT" sz="1100" b="1">
                      <a:solidFill>
                        <a:schemeClr val="bg1"/>
                      </a:solidFill>
                    </a:defRPr>
                  </a:pPr>
                  <a:endParaRPr lang="de-DE"/>
                </a:p>
              </c:txPr>
              <c:dLblPos val="ctr"/>
              <c:showVal val="1"/>
            </c:dLbl>
            <c:dLbl>
              <c:idx val="2"/>
              <c:layout/>
              <c:spPr/>
              <c:txPr>
                <a:bodyPr/>
                <a:lstStyle/>
                <a:p>
                  <a:pPr>
                    <a:defRPr lang="de-AT" sz="1100" b="1">
                      <a:solidFill>
                        <a:schemeClr val="bg1"/>
                      </a:solidFill>
                    </a:defRPr>
                  </a:pPr>
                  <a:endParaRPr lang="de-DE"/>
                </a:p>
              </c:txPr>
              <c:dLblPos val="ctr"/>
              <c:showVal val="1"/>
            </c:dLbl>
            <c:dLbl>
              <c:idx val="3"/>
              <c:layout/>
              <c:spPr/>
              <c:txPr>
                <a:bodyPr/>
                <a:lstStyle/>
                <a:p>
                  <a:pPr>
                    <a:defRPr lang="de-AT" sz="1100" b="1">
                      <a:solidFill>
                        <a:schemeClr val="bg1"/>
                      </a:solidFill>
                    </a:defRPr>
                  </a:pPr>
                  <a:endParaRPr lang="de-DE"/>
                </a:p>
              </c:txPr>
              <c:dLblPos val="ctr"/>
              <c:showVal val="1"/>
            </c:dLbl>
            <c:delete val="1"/>
          </c:dLbls>
          <c:cat>
            <c:strRef>
              <c:f>'figure 2'!$A$4:$A$7</c:f>
              <c:strCache>
                <c:ptCount val="4"/>
                <c:pt idx="0">
                  <c:v>Kein Risiko</c:v>
                </c:pt>
                <c:pt idx="1">
                  <c:v>Phase 1</c:v>
                </c:pt>
                <c:pt idx="2">
                  <c:v>Phase 2</c:v>
                </c:pt>
                <c:pt idx="3">
                  <c:v>Phase 3</c:v>
                </c:pt>
              </c:strCache>
            </c:strRef>
          </c:cat>
          <c:val>
            <c:numRef>
              <c:f>'figure 2'!$C$4:$C$7</c:f>
              <c:numCache>
                <c:formatCode>General</c:formatCode>
                <c:ptCount val="4"/>
                <c:pt idx="0">
                  <c:v>47.6</c:v>
                </c:pt>
                <c:pt idx="1">
                  <c:v>23.6</c:v>
                </c:pt>
                <c:pt idx="2">
                  <c:v>18.0</c:v>
                </c:pt>
                <c:pt idx="3">
                  <c:v>10.7</c:v>
                </c:pt>
              </c:numCache>
            </c:numRef>
          </c:val>
        </c:ser>
        <c:gapWidth val="40"/>
        <c:axId val="543978968"/>
        <c:axId val="541518008"/>
      </c:barChart>
      <c:catAx>
        <c:axId val="543978968"/>
        <c:scaling>
          <c:orientation val="minMax"/>
        </c:scaling>
        <c:axPos val="l"/>
        <c:majorGridlines/>
        <c:numFmt formatCode="General" sourceLinked="1"/>
        <c:tickLblPos val="nextTo"/>
        <c:spPr>
          <a:ln w="12700"/>
        </c:spPr>
        <c:txPr>
          <a:bodyPr rot="-3180000" vert="horz"/>
          <a:lstStyle/>
          <a:p>
            <a:pPr>
              <a:defRPr lang="de-AT" sz="1100" b="0" i="0" u="none" strike="noStrike" baseline="0">
                <a:solidFill>
                  <a:srgbClr val="000000"/>
                </a:solidFill>
                <a:latin typeface="Arial" pitchFamily="34" charset="0"/>
                <a:ea typeface="Calibri"/>
                <a:cs typeface="Arial" pitchFamily="34" charset="0"/>
              </a:defRPr>
            </a:pPr>
            <a:endParaRPr lang="de-DE"/>
          </a:p>
        </c:txPr>
        <c:crossAx val="541518008"/>
        <c:crosses val="autoZero"/>
        <c:auto val="1"/>
        <c:lblAlgn val="ctr"/>
        <c:lblOffset val="10"/>
        <c:tickLblSkip val="1"/>
        <c:tickMarkSkip val="11"/>
      </c:catAx>
      <c:valAx>
        <c:axId val="541518008"/>
        <c:scaling>
          <c:orientation val="minMax"/>
          <c:max val="50.0"/>
        </c:scaling>
        <c:axPos val="b"/>
        <c:majorGridlines/>
        <c:numFmt formatCode="0" sourceLinked="0"/>
        <c:tickLblPos val="nextTo"/>
        <c:txPr>
          <a:bodyPr rot="0" vert="horz"/>
          <a:lstStyle/>
          <a:p>
            <a:pPr>
              <a:defRPr lang="de-AT" sz="1000" b="0" i="0" u="none" strike="noStrike" baseline="0">
                <a:solidFill>
                  <a:srgbClr val="000000"/>
                </a:solidFill>
                <a:latin typeface="Calibri"/>
                <a:ea typeface="Calibri"/>
                <a:cs typeface="Calibri"/>
              </a:defRPr>
            </a:pPr>
            <a:endParaRPr lang="de-DE"/>
          </a:p>
        </c:txPr>
        <c:crossAx val="543978968"/>
        <c:crosses val="autoZero"/>
        <c:crossBetween val="between"/>
        <c:majorUnit val="5.0"/>
      </c:valAx>
      <c:spPr>
        <a:solidFill>
          <a:srgbClr val="FFFFCC"/>
        </a:solidFill>
        <a:ln>
          <a:solidFill>
            <a:schemeClr val="bg1">
              <a:lumMod val="50000"/>
            </a:schemeClr>
          </a:solidFill>
        </a:ln>
      </c:spPr>
    </c:plotArea>
    <c:legend>
      <c:legendPos val="r"/>
      <c:layout>
        <c:manualLayout>
          <c:xMode val="edge"/>
          <c:yMode val="edge"/>
          <c:x val="0.816648799435601"/>
          <c:y val="0.465172442616647"/>
          <c:w val="0.165051912280275"/>
          <c:h val="0.228497935046768"/>
        </c:manualLayout>
      </c:layout>
      <c:txPr>
        <a:bodyPr/>
        <a:lstStyle/>
        <a:p>
          <a:pPr>
            <a:defRPr lang="de-AT" sz="1200"/>
          </a:pPr>
          <a:endParaRPr lang="de-DE"/>
        </a:p>
      </c:txPr>
    </c:legend>
    <c:plotVisOnly val="1"/>
    <c:dispBlanksAs val="gap"/>
  </c:chart>
  <c:spPr>
    <a:solidFill>
      <a:srgbClr val="F8F8F8"/>
    </a:solidFill>
    <a:ln w="34925">
      <a:solidFill>
        <a:srgbClr val="C00000"/>
      </a:solidFill>
    </a:ln>
    <a:effectLst>
      <a:outerShdw blurRad="50800" dist="50800" dir="5400000" algn="ctr" rotWithShape="0">
        <a:schemeClr val="bg1">
          <a:lumMod val="65000"/>
        </a:schemeClr>
      </a:outerShdw>
    </a:effectLst>
  </c:spPr>
  <c:txPr>
    <a:bodyPr/>
    <a:lstStyle/>
    <a:p>
      <a:pPr>
        <a:defRPr sz="1000" b="0" i="0" u="none" strike="noStrike" baseline="0">
          <a:solidFill>
            <a:srgbClr val="000000"/>
          </a:solidFill>
          <a:latin typeface="Calibri"/>
          <a:ea typeface="Calibri"/>
          <a:cs typeface="Calibri"/>
        </a:defRPr>
      </a:pPr>
      <a:endParaRPr lang="de-DE"/>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de-DE"/>
  <c:style val="1"/>
  <c:chart>
    <c:plotArea>
      <c:layout>
        <c:manualLayout>
          <c:layoutTarget val="inner"/>
          <c:xMode val="edge"/>
          <c:yMode val="edge"/>
          <c:x val="0.0765225719600785"/>
          <c:y val="0.193055742448448"/>
          <c:w val="0.87603465188749"/>
          <c:h val="0.566169491433583"/>
        </c:manualLayout>
      </c:layout>
      <c:barChart>
        <c:barDir val="col"/>
        <c:grouping val="clustered"/>
        <c:ser>
          <c:idx val="0"/>
          <c:order val="0"/>
          <c:tx>
            <c:v>Wien</c:v>
          </c:tx>
          <c:spPr>
            <a:solidFill>
              <a:srgbClr val="C00000"/>
            </a:solidFill>
            <a:ln>
              <a:solidFill>
                <a:schemeClr val="tx1"/>
              </a:solidFill>
            </a:ln>
          </c:spPr>
          <c:dLbls>
            <c:numFmt formatCode="#,##0.0" sourceLinked="0"/>
            <c:spPr>
              <a:ln>
                <a:noFill/>
              </a:ln>
            </c:spPr>
            <c:txPr>
              <a:bodyPr/>
              <a:lstStyle/>
              <a:p>
                <a:pPr>
                  <a:defRPr lang="de-AT" sz="900" b="1" i="0" u="none" strike="noStrike" baseline="0">
                    <a:solidFill>
                      <a:schemeClr val="bg1"/>
                    </a:solidFill>
                    <a:latin typeface="Calibri"/>
                    <a:ea typeface="Calibri"/>
                    <a:cs typeface="Calibri"/>
                  </a:defRPr>
                </a:pPr>
                <a:endParaRPr lang="de-DE"/>
              </a:p>
            </c:txPr>
            <c:dLblPos val="ctr"/>
            <c:showVal val="1"/>
          </c:dLbls>
          <c:cat>
            <c:strRef>
              <c:f>'figure 2'!$A$4:$A$7</c:f>
              <c:strCache>
                <c:ptCount val="4"/>
                <c:pt idx="0">
                  <c:v>Kein Risiko</c:v>
                </c:pt>
                <c:pt idx="1">
                  <c:v>Phase 1</c:v>
                </c:pt>
                <c:pt idx="2">
                  <c:v>Phase 2</c:v>
                </c:pt>
                <c:pt idx="3">
                  <c:v>Phase 3</c:v>
                </c:pt>
              </c:strCache>
            </c:strRef>
          </c:cat>
          <c:val>
            <c:numRef>
              <c:f>'figure 2'!$B$4:$B$7</c:f>
              <c:numCache>
                <c:formatCode>0.00</c:formatCode>
                <c:ptCount val="4"/>
                <c:pt idx="0">
                  <c:v>40.6</c:v>
                </c:pt>
                <c:pt idx="1">
                  <c:v>28.7</c:v>
                </c:pt>
                <c:pt idx="2">
                  <c:v>19.7</c:v>
                </c:pt>
                <c:pt idx="3">
                  <c:v>11.0</c:v>
                </c:pt>
              </c:numCache>
            </c:numRef>
          </c:val>
        </c:ser>
        <c:ser>
          <c:idx val="1"/>
          <c:order val="1"/>
          <c:tx>
            <c:v>Übrige Bundesländer</c:v>
          </c:tx>
          <c:spPr>
            <a:solidFill>
              <a:schemeClr val="bg1">
                <a:lumMod val="50000"/>
              </a:schemeClr>
            </a:solidFill>
          </c:spPr>
          <c:dLbls>
            <c:dLbl>
              <c:idx val="0"/>
              <c:layout/>
              <c:spPr/>
              <c:txPr>
                <a:bodyPr/>
                <a:lstStyle/>
                <a:p>
                  <a:pPr>
                    <a:defRPr lang="de-AT" b="1"/>
                  </a:pPr>
                  <a:endParaRPr lang="de-DE"/>
                </a:p>
              </c:txPr>
              <c:dLblPos val="inEnd"/>
              <c:showVal val="1"/>
            </c:dLbl>
            <c:dLbl>
              <c:idx val="1"/>
              <c:layout/>
              <c:spPr/>
              <c:txPr>
                <a:bodyPr/>
                <a:lstStyle/>
                <a:p>
                  <a:pPr>
                    <a:defRPr lang="de-AT" b="1"/>
                  </a:pPr>
                  <a:endParaRPr lang="de-DE"/>
                </a:p>
              </c:txPr>
              <c:dLblPos val="inEnd"/>
              <c:showVal val="1"/>
            </c:dLbl>
            <c:dLbl>
              <c:idx val="2"/>
              <c:layout/>
              <c:spPr/>
              <c:txPr>
                <a:bodyPr/>
                <a:lstStyle/>
                <a:p>
                  <a:pPr>
                    <a:defRPr lang="de-AT" b="1"/>
                  </a:pPr>
                  <a:endParaRPr lang="de-DE"/>
                </a:p>
              </c:txPr>
              <c:dLblPos val="inEnd"/>
              <c:showVal val="1"/>
            </c:dLbl>
            <c:dLbl>
              <c:idx val="3"/>
              <c:layout/>
              <c:spPr/>
              <c:txPr>
                <a:bodyPr/>
                <a:lstStyle/>
                <a:p>
                  <a:pPr>
                    <a:defRPr lang="de-AT" b="1"/>
                  </a:pPr>
                  <a:endParaRPr lang="de-DE"/>
                </a:p>
              </c:txPr>
              <c:dLblPos val="inEnd"/>
              <c:showVal val="1"/>
            </c:dLbl>
            <c:delete val="1"/>
          </c:dLbls>
          <c:cat>
            <c:strRef>
              <c:f>'figure 2'!$A$4:$A$7</c:f>
              <c:strCache>
                <c:ptCount val="4"/>
                <c:pt idx="0">
                  <c:v>Kein Risiko</c:v>
                </c:pt>
                <c:pt idx="1">
                  <c:v>Phase 1</c:v>
                </c:pt>
                <c:pt idx="2">
                  <c:v>Phase 2</c:v>
                </c:pt>
                <c:pt idx="3">
                  <c:v>Phase 3</c:v>
                </c:pt>
              </c:strCache>
            </c:strRef>
          </c:cat>
          <c:val>
            <c:numRef>
              <c:f>'figure 2'!$C$4:$C$7</c:f>
              <c:numCache>
                <c:formatCode>General</c:formatCode>
                <c:ptCount val="4"/>
                <c:pt idx="0">
                  <c:v>41.1</c:v>
                </c:pt>
                <c:pt idx="1">
                  <c:v>25.8</c:v>
                </c:pt>
                <c:pt idx="2">
                  <c:v>17.9</c:v>
                </c:pt>
                <c:pt idx="3">
                  <c:v>15.3</c:v>
                </c:pt>
              </c:numCache>
            </c:numRef>
          </c:val>
        </c:ser>
        <c:gapWidth val="40"/>
        <c:axId val="541276696"/>
        <c:axId val="543741128"/>
      </c:barChart>
      <c:catAx>
        <c:axId val="541276696"/>
        <c:scaling>
          <c:orientation val="minMax"/>
        </c:scaling>
        <c:axPos val="b"/>
        <c:numFmt formatCode="General" sourceLinked="1"/>
        <c:tickLblPos val="nextTo"/>
        <c:spPr>
          <a:ln w="12700"/>
        </c:spPr>
        <c:txPr>
          <a:bodyPr rot="-3180000" vert="horz"/>
          <a:lstStyle/>
          <a:p>
            <a:pPr>
              <a:defRPr lang="de-AT" sz="800" b="0" i="0" u="none" strike="noStrike" baseline="0">
                <a:solidFill>
                  <a:srgbClr val="000000"/>
                </a:solidFill>
                <a:latin typeface="Arial" pitchFamily="34" charset="0"/>
                <a:ea typeface="Calibri"/>
                <a:cs typeface="Arial" pitchFamily="34" charset="0"/>
              </a:defRPr>
            </a:pPr>
            <a:endParaRPr lang="de-DE"/>
          </a:p>
        </c:txPr>
        <c:crossAx val="543741128"/>
        <c:crosses val="autoZero"/>
        <c:auto val="1"/>
        <c:lblAlgn val="ctr"/>
        <c:lblOffset val="10"/>
        <c:tickLblSkip val="1"/>
        <c:tickMarkSkip val="11"/>
      </c:catAx>
      <c:valAx>
        <c:axId val="543741128"/>
        <c:scaling>
          <c:orientation val="minMax"/>
          <c:max val="50.0"/>
        </c:scaling>
        <c:axPos val="l"/>
        <c:numFmt formatCode="0" sourceLinked="0"/>
        <c:tickLblPos val="nextTo"/>
        <c:txPr>
          <a:bodyPr rot="0" vert="horz"/>
          <a:lstStyle/>
          <a:p>
            <a:pPr>
              <a:defRPr lang="de-AT" sz="1000" b="0" i="0" u="none" strike="noStrike" baseline="0">
                <a:solidFill>
                  <a:srgbClr val="000000"/>
                </a:solidFill>
                <a:latin typeface="Calibri"/>
                <a:ea typeface="Calibri"/>
                <a:cs typeface="Calibri"/>
              </a:defRPr>
            </a:pPr>
            <a:endParaRPr lang="de-DE"/>
          </a:p>
        </c:txPr>
        <c:crossAx val="541276696"/>
        <c:crosses val="autoZero"/>
        <c:crossBetween val="between"/>
        <c:majorUnit val="5.0"/>
      </c:valAx>
      <c:spPr>
        <a:solidFill>
          <a:srgbClr val="FFFFCC"/>
        </a:solidFill>
        <a:ln>
          <a:solidFill>
            <a:schemeClr val="bg1">
              <a:lumMod val="50000"/>
            </a:schemeClr>
          </a:solidFill>
        </a:ln>
      </c:spPr>
    </c:plotArea>
    <c:legend>
      <c:legendPos val="b"/>
      <c:layout>
        <c:manualLayout>
          <c:xMode val="edge"/>
          <c:yMode val="edge"/>
          <c:x val="0.467852503838481"/>
          <c:y val="0.199016008760495"/>
          <c:w val="0.331529836142745"/>
          <c:h val="0.0405132884879457"/>
        </c:manualLayout>
      </c:layout>
      <c:txPr>
        <a:bodyPr/>
        <a:lstStyle/>
        <a:p>
          <a:pPr>
            <a:defRPr lang="de-AT"/>
          </a:pPr>
          <a:endParaRPr lang="de-DE"/>
        </a:p>
      </c:txPr>
    </c:legend>
    <c:plotVisOnly val="1"/>
    <c:dispBlanksAs val="gap"/>
  </c:chart>
  <c:spPr>
    <a:solidFill>
      <a:schemeClr val="bg1">
        <a:lumMod val="95000"/>
      </a:schemeClr>
    </a:solidFill>
    <a:ln w="34925">
      <a:solidFill>
        <a:srgbClr val="C00000"/>
      </a:solidFill>
    </a:ln>
    <a:effectLst>
      <a:outerShdw blurRad="50800" dist="50800" dir="5400000" algn="ctr" rotWithShape="0">
        <a:schemeClr val="bg1">
          <a:lumMod val="65000"/>
        </a:schemeClr>
      </a:outerShdw>
    </a:effectLst>
  </c:spPr>
  <c:txPr>
    <a:bodyPr/>
    <a:lstStyle/>
    <a:p>
      <a:pPr>
        <a:defRPr sz="1000" b="0" i="0" u="none" strike="noStrike" baseline="0">
          <a:solidFill>
            <a:srgbClr val="000000"/>
          </a:solidFill>
          <a:latin typeface="Calibri"/>
          <a:ea typeface="Calibri"/>
          <a:cs typeface="Calibri"/>
        </a:defRPr>
      </a:pPr>
      <a:endParaRPr lang="de-DE"/>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de-DE"/>
  <c:style val="1"/>
  <c:chart>
    <c:plotArea>
      <c:layout>
        <c:manualLayout>
          <c:layoutTarget val="inner"/>
          <c:xMode val="edge"/>
          <c:yMode val="edge"/>
          <c:x val="0.100806438945655"/>
          <c:y val="0.230382737019697"/>
          <c:w val="0.715801867268202"/>
          <c:h val="0.507191149128971"/>
        </c:manualLayout>
      </c:layout>
      <c:barChart>
        <c:barDir val="bar"/>
        <c:grouping val="clustered"/>
        <c:ser>
          <c:idx val="0"/>
          <c:order val="0"/>
          <c:tx>
            <c:strRef>
              <c:f>'figure 2'!$A$4</c:f>
              <c:strCache>
                <c:ptCount val="1"/>
                <c:pt idx="0">
                  <c:v>angestellt</c:v>
                </c:pt>
              </c:strCache>
            </c:strRef>
          </c:tx>
          <c:spPr>
            <a:solidFill>
              <a:srgbClr val="C00000"/>
            </a:solidFill>
            <a:ln>
              <a:solidFill>
                <a:schemeClr val="tx1"/>
              </a:solidFill>
            </a:ln>
          </c:spPr>
          <c:dLbls>
            <c:numFmt formatCode="#,##0.0" sourceLinked="0"/>
            <c:spPr>
              <a:ln>
                <a:noFill/>
              </a:ln>
            </c:spPr>
            <c:txPr>
              <a:bodyPr/>
              <a:lstStyle/>
              <a:p>
                <a:pPr>
                  <a:defRPr lang="de-AT" sz="1000" b="1" i="0" u="none" strike="noStrike" baseline="0">
                    <a:solidFill>
                      <a:schemeClr val="bg1"/>
                    </a:solidFill>
                    <a:latin typeface="Calibri"/>
                    <a:ea typeface="Calibri"/>
                    <a:cs typeface="Calibri"/>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2'!$B$4:$E$4</c:f>
              <c:numCache>
                <c:formatCode>General</c:formatCode>
                <c:ptCount val="4"/>
                <c:pt idx="0" formatCode="0.00">
                  <c:v>36.4</c:v>
                </c:pt>
                <c:pt idx="1">
                  <c:v>29.6</c:v>
                </c:pt>
                <c:pt idx="2">
                  <c:v>19.8</c:v>
                </c:pt>
                <c:pt idx="3">
                  <c:v>14.1</c:v>
                </c:pt>
              </c:numCache>
            </c:numRef>
          </c:val>
        </c:ser>
        <c:ser>
          <c:idx val="1"/>
          <c:order val="1"/>
          <c:tx>
            <c:strRef>
              <c:f>'figure 2'!$A$5</c:f>
              <c:strCache>
                <c:ptCount val="1"/>
                <c:pt idx="0">
                  <c:v>niedergelassen</c:v>
                </c:pt>
              </c:strCache>
            </c:strRef>
          </c:tx>
          <c:spPr>
            <a:solidFill>
              <a:schemeClr val="bg1">
                <a:lumMod val="50000"/>
              </a:schemeClr>
            </a:solidFill>
          </c:spPr>
          <c:dLbls>
            <c:dLbl>
              <c:idx val="0"/>
              <c:layout/>
              <c:spPr/>
              <c:txPr>
                <a:bodyPr/>
                <a:lstStyle/>
                <a:p>
                  <a:pPr>
                    <a:defRPr lang="de-AT" b="1">
                      <a:solidFill>
                        <a:schemeClr val="bg1"/>
                      </a:solidFill>
                    </a:defRPr>
                  </a:pPr>
                  <a:endParaRPr lang="de-DE"/>
                </a:p>
              </c:txPr>
              <c:dLblPos val="ctr"/>
              <c:showVal val="1"/>
            </c:dLbl>
            <c:dLbl>
              <c:idx val="1"/>
              <c:layout/>
              <c:spPr/>
              <c:txPr>
                <a:bodyPr/>
                <a:lstStyle/>
                <a:p>
                  <a:pPr>
                    <a:defRPr lang="de-AT" b="1">
                      <a:solidFill>
                        <a:schemeClr val="bg1"/>
                      </a:solidFill>
                    </a:defRPr>
                  </a:pPr>
                  <a:endParaRPr lang="de-DE"/>
                </a:p>
              </c:txPr>
              <c:dLblPos val="ctr"/>
              <c:showVal val="1"/>
            </c:dLbl>
            <c:dLbl>
              <c:idx val="2"/>
              <c:layout/>
              <c:spPr/>
              <c:txPr>
                <a:bodyPr/>
                <a:lstStyle/>
                <a:p>
                  <a:pPr>
                    <a:defRPr lang="de-AT" b="1">
                      <a:solidFill>
                        <a:schemeClr val="bg1"/>
                      </a:solidFill>
                    </a:defRPr>
                  </a:pPr>
                  <a:endParaRPr lang="de-DE"/>
                </a:p>
              </c:txPr>
              <c:dLblPos val="ctr"/>
              <c:showVal val="1"/>
            </c:dLbl>
            <c:dLbl>
              <c:idx val="3"/>
              <c:layout/>
              <c:spPr/>
              <c:txPr>
                <a:bodyPr/>
                <a:lstStyle/>
                <a:p>
                  <a:pPr>
                    <a:defRPr lang="de-AT" b="1">
                      <a:solidFill>
                        <a:schemeClr val="bg1"/>
                      </a:solidFill>
                    </a:defRPr>
                  </a:pPr>
                  <a:endParaRPr lang="de-DE"/>
                </a:p>
              </c:txPr>
              <c:dLblPos val="ctr"/>
              <c:showVal val="1"/>
            </c:dLbl>
            <c:delete val="1"/>
          </c:dLbls>
          <c:cat>
            <c:strRef>
              <c:f>'figure 2'!$B$3:$E$3</c:f>
              <c:strCache>
                <c:ptCount val="4"/>
                <c:pt idx="0">
                  <c:v>kein Risiko</c:v>
                </c:pt>
                <c:pt idx="1">
                  <c:v>Phase 1</c:v>
                </c:pt>
                <c:pt idx="2">
                  <c:v>Phase 2</c:v>
                </c:pt>
                <c:pt idx="3">
                  <c:v>Phase 3</c:v>
                </c:pt>
              </c:strCache>
            </c:strRef>
          </c:cat>
          <c:val>
            <c:numRef>
              <c:f>'figure 2'!$B$5:$E$5</c:f>
              <c:numCache>
                <c:formatCode>General</c:formatCode>
                <c:ptCount val="4"/>
                <c:pt idx="0" formatCode="0.00">
                  <c:v>48.1</c:v>
                </c:pt>
                <c:pt idx="1">
                  <c:v>24.7</c:v>
                </c:pt>
                <c:pt idx="2">
                  <c:v>16.6</c:v>
                </c:pt>
                <c:pt idx="3">
                  <c:v>10.5</c:v>
                </c:pt>
              </c:numCache>
            </c:numRef>
          </c:val>
        </c:ser>
        <c:ser>
          <c:idx val="2"/>
          <c:order val="2"/>
          <c:tx>
            <c:strRef>
              <c:f>'figure 2'!$A$6</c:f>
              <c:strCache>
                <c:ptCount val="1"/>
                <c:pt idx="0">
                  <c:v>beides</c:v>
                </c:pt>
              </c:strCache>
            </c:strRef>
          </c:tx>
          <c:spPr>
            <a:solidFill>
              <a:schemeClr val="tx2">
                <a:lumMod val="75000"/>
              </a:schemeClr>
            </a:solidFill>
          </c:spPr>
          <c:dLbls>
            <c:txPr>
              <a:bodyPr/>
              <a:lstStyle/>
              <a:p>
                <a:pPr>
                  <a:defRPr lang="de-AT" b="1">
                    <a:solidFill>
                      <a:schemeClr val="bg1"/>
                    </a:solidFill>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2'!$B$6:$E$6</c:f>
              <c:numCache>
                <c:formatCode>General</c:formatCode>
                <c:ptCount val="4"/>
                <c:pt idx="0" formatCode="0.00">
                  <c:v>47.6</c:v>
                </c:pt>
                <c:pt idx="1">
                  <c:v>22.9</c:v>
                </c:pt>
                <c:pt idx="2">
                  <c:v>18.8</c:v>
                </c:pt>
                <c:pt idx="3">
                  <c:v>10.6</c:v>
                </c:pt>
              </c:numCache>
            </c:numRef>
          </c:val>
        </c:ser>
        <c:gapWidth val="40"/>
        <c:axId val="543770168"/>
        <c:axId val="543792328"/>
      </c:barChart>
      <c:catAx>
        <c:axId val="543770168"/>
        <c:scaling>
          <c:orientation val="minMax"/>
        </c:scaling>
        <c:axPos val="l"/>
        <c:numFmt formatCode="General" sourceLinked="1"/>
        <c:tickLblPos val="nextTo"/>
        <c:spPr>
          <a:ln w="12700"/>
        </c:spPr>
        <c:txPr>
          <a:bodyPr rot="-3180000" vert="horz"/>
          <a:lstStyle/>
          <a:p>
            <a:pPr>
              <a:defRPr lang="de-AT" sz="1100" b="0" i="0" u="none" strike="noStrike" baseline="0">
                <a:solidFill>
                  <a:srgbClr val="000000"/>
                </a:solidFill>
                <a:latin typeface="Arial" pitchFamily="34" charset="0"/>
                <a:ea typeface="Calibri"/>
                <a:cs typeface="Arial" pitchFamily="34" charset="0"/>
              </a:defRPr>
            </a:pPr>
            <a:endParaRPr lang="de-DE"/>
          </a:p>
        </c:txPr>
        <c:crossAx val="543792328"/>
        <c:crosses val="autoZero"/>
        <c:auto val="1"/>
        <c:lblAlgn val="ctr"/>
        <c:lblOffset val="10"/>
        <c:tickLblSkip val="1"/>
        <c:tickMarkSkip val="11"/>
      </c:catAx>
      <c:valAx>
        <c:axId val="543792328"/>
        <c:scaling>
          <c:orientation val="minMax"/>
          <c:max val="60.0"/>
        </c:scaling>
        <c:axPos val="b"/>
        <c:majorGridlines/>
        <c:numFmt formatCode="0" sourceLinked="0"/>
        <c:tickLblPos val="nextTo"/>
        <c:txPr>
          <a:bodyPr rot="0" vert="horz"/>
          <a:lstStyle/>
          <a:p>
            <a:pPr>
              <a:defRPr lang="de-AT" sz="1000" b="0" i="0" u="none" strike="noStrike" baseline="0">
                <a:solidFill>
                  <a:srgbClr val="000000"/>
                </a:solidFill>
                <a:latin typeface="Calibri"/>
                <a:ea typeface="Calibri"/>
                <a:cs typeface="Calibri"/>
              </a:defRPr>
            </a:pPr>
            <a:endParaRPr lang="de-DE"/>
          </a:p>
        </c:txPr>
        <c:crossAx val="543770168"/>
        <c:crosses val="autoZero"/>
        <c:crossBetween val="between"/>
        <c:majorUnit val="5.0"/>
      </c:valAx>
      <c:spPr>
        <a:solidFill>
          <a:srgbClr val="FFFF99"/>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plotArea>
    <c:legend>
      <c:legendPos val="r"/>
      <c:layout>
        <c:manualLayout>
          <c:xMode val="edge"/>
          <c:yMode val="edge"/>
          <c:x val="0.823922396298401"/>
          <c:y val="0.434585605483943"/>
          <c:w val="0.168146115756149"/>
          <c:h val="0.166986369176119"/>
        </c:manualLayout>
      </c:layout>
      <c:txPr>
        <a:bodyPr/>
        <a:lstStyle/>
        <a:p>
          <a:pPr>
            <a:defRPr lang="de-AT" sz="1200"/>
          </a:pPr>
          <a:endParaRPr lang="de-DE"/>
        </a:p>
      </c:txPr>
    </c:legend>
    <c:plotVisOnly val="1"/>
    <c:dispBlanksAs val="gap"/>
  </c:chart>
  <c:spPr>
    <a:solidFill>
      <a:srgbClr val="F8F8F8"/>
    </a:solidFill>
    <a:ln w="34925">
      <a:solidFill>
        <a:srgbClr val="C00000"/>
      </a:solidFill>
    </a:ln>
    <a:effectLst>
      <a:outerShdw blurRad="50800" dist="50800" dir="5400000" algn="ctr" rotWithShape="0">
        <a:schemeClr val="bg1">
          <a:lumMod val="65000"/>
        </a:schemeClr>
      </a:outerShdw>
    </a:effectLst>
  </c:spPr>
  <c:txPr>
    <a:bodyPr/>
    <a:lstStyle/>
    <a:p>
      <a:pPr>
        <a:defRPr sz="1000" b="0" i="0" u="none" strike="noStrike" baseline="0">
          <a:solidFill>
            <a:srgbClr val="000000"/>
          </a:solidFill>
          <a:latin typeface="Calibri"/>
          <a:ea typeface="Calibri"/>
          <a:cs typeface="Calibri"/>
        </a:defRPr>
      </a:pPr>
      <a:endParaRPr lang="de-DE"/>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de-DE"/>
  <c:style val="1"/>
  <c:chart>
    <c:plotArea>
      <c:layout>
        <c:manualLayout>
          <c:layoutTarget val="inner"/>
          <c:xMode val="edge"/>
          <c:yMode val="edge"/>
          <c:x val="0.100806438945655"/>
          <c:y val="0.220321926519773"/>
          <c:w val="0.700764650336261"/>
          <c:h val="0.474207620095653"/>
        </c:manualLayout>
      </c:layout>
      <c:barChart>
        <c:barDir val="bar"/>
        <c:grouping val="clustered"/>
        <c:ser>
          <c:idx val="0"/>
          <c:order val="0"/>
          <c:tx>
            <c:strRef>
              <c:f>'figure 2'!$A$4</c:f>
              <c:strCache>
                <c:ptCount val="1"/>
                <c:pt idx="0">
                  <c:v>Allgemeinmediziner</c:v>
                </c:pt>
              </c:strCache>
            </c:strRef>
          </c:tx>
          <c:spPr>
            <a:solidFill>
              <a:srgbClr val="C00000"/>
            </a:solidFill>
            <a:ln>
              <a:solidFill>
                <a:schemeClr val="tx1"/>
              </a:solidFill>
            </a:ln>
          </c:spPr>
          <c:dLbls>
            <c:numFmt formatCode="#,##0.0" sourceLinked="0"/>
            <c:spPr>
              <a:ln>
                <a:noFill/>
              </a:ln>
            </c:spPr>
            <c:txPr>
              <a:bodyPr/>
              <a:lstStyle/>
              <a:p>
                <a:pPr>
                  <a:defRPr lang="de-AT" sz="1100" b="1" i="0" u="none" strike="noStrike" baseline="0">
                    <a:solidFill>
                      <a:schemeClr val="bg1"/>
                    </a:solidFill>
                    <a:latin typeface="Calibri"/>
                    <a:ea typeface="Calibri"/>
                    <a:cs typeface="Calibri"/>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2'!$B$4:$E$4</c:f>
              <c:numCache>
                <c:formatCode>General</c:formatCode>
                <c:ptCount val="4"/>
                <c:pt idx="0" formatCode="0.00">
                  <c:v>49.6</c:v>
                </c:pt>
                <c:pt idx="1">
                  <c:v>22.5</c:v>
                </c:pt>
                <c:pt idx="2">
                  <c:v>15.4</c:v>
                </c:pt>
                <c:pt idx="3">
                  <c:v>12.5</c:v>
                </c:pt>
              </c:numCache>
            </c:numRef>
          </c:val>
        </c:ser>
        <c:ser>
          <c:idx val="1"/>
          <c:order val="1"/>
          <c:tx>
            <c:strRef>
              <c:f>'figure 2'!$A$5</c:f>
              <c:strCache>
                <c:ptCount val="1"/>
                <c:pt idx="0">
                  <c:v>Fachärzte</c:v>
                </c:pt>
              </c:strCache>
            </c:strRef>
          </c:tx>
          <c:spPr>
            <a:solidFill>
              <a:schemeClr val="bg1">
                <a:lumMod val="50000"/>
              </a:schemeClr>
            </a:solidFill>
          </c:spPr>
          <c:dLbls>
            <c:dLbl>
              <c:idx val="0"/>
              <c:layout/>
              <c:spPr/>
              <c:txPr>
                <a:bodyPr/>
                <a:lstStyle/>
                <a:p>
                  <a:pPr>
                    <a:defRPr lang="de-AT" sz="1100" b="1">
                      <a:solidFill>
                        <a:schemeClr val="bg1"/>
                      </a:solidFill>
                    </a:defRPr>
                  </a:pPr>
                  <a:endParaRPr lang="de-DE"/>
                </a:p>
              </c:txPr>
              <c:dLblPos val="ctr"/>
              <c:showVal val="1"/>
            </c:dLbl>
            <c:dLbl>
              <c:idx val="1"/>
              <c:layout/>
              <c:spPr/>
              <c:txPr>
                <a:bodyPr/>
                <a:lstStyle/>
                <a:p>
                  <a:pPr>
                    <a:defRPr lang="de-AT" sz="1100" b="1">
                      <a:solidFill>
                        <a:schemeClr val="bg1"/>
                      </a:solidFill>
                    </a:defRPr>
                  </a:pPr>
                  <a:endParaRPr lang="de-DE"/>
                </a:p>
              </c:txPr>
              <c:dLblPos val="ctr"/>
              <c:showVal val="1"/>
            </c:dLbl>
            <c:dLbl>
              <c:idx val="2"/>
              <c:layout/>
              <c:spPr/>
              <c:txPr>
                <a:bodyPr/>
                <a:lstStyle/>
                <a:p>
                  <a:pPr>
                    <a:defRPr lang="de-AT" sz="1100" b="1">
                      <a:solidFill>
                        <a:schemeClr val="bg1"/>
                      </a:solidFill>
                    </a:defRPr>
                  </a:pPr>
                  <a:endParaRPr lang="de-DE"/>
                </a:p>
              </c:txPr>
              <c:dLblPos val="ctr"/>
              <c:showVal val="1"/>
            </c:dLbl>
            <c:dLbl>
              <c:idx val="3"/>
              <c:layout/>
              <c:spPr/>
              <c:txPr>
                <a:bodyPr/>
                <a:lstStyle/>
                <a:p>
                  <a:pPr>
                    <a:defRPr lang="de-AT" sz="1100" b="1">
                      <a:solidFill>
                        <a:schemeClr val="bg1"/>
                      </a:solidFill>
                    </a:defRPr>
                  </a:pPr>
                  <a:endParaRPr lang="de-DE"/>
                </a:p>
              </c:txPr>
              <c:dLblPos val="ctr"/>
              <c:showVal val="1"/>
            </c:dLbl>
            <c:delete val="1"/>
          </c:dLbls>
          <c:cat>
            <c:strRef>
              <c:f>'figure 2'!$B$3:$E$3</c:f>
              <c:strCache>
                <c:ptCount val="4"/>
                <c:pt idx="0">
                  <c:v>kein Risiko</c:v>
                </c:pt>
                <c:pt idx="1">
                  <c:v>Phase 1</c:v>
                </c:pt>
                <c:pt idx="2">
                  <c:v>Phase 2</c:v>
                </c:pt>
                <c:pt idx="3">
                  <c:v>Phase 3</c:v>
                </c:pt>
              </c:strCache>
            </c:strRef>
          </c:cat>
          <c:val>
            <c:numRef>
              <c:f>'figure 2'!$B$5:$E$5</c:f>
              <c:numCache>
                <c:formatCode>General</c:formatCode>
                <c:ptCount val="4"/>
                <c:pt idx="0" formatCode="0.00">
                  <c:v>43.7</c:v>
                </c:pt>
                <c:pt idx="1">
                  <c:v>25.1</c:v>
                </c:pt>
                <c:pt idx="2">
                  <c:v>20.0</c:v>
                </c:pt>
                <c:pt idx="3">
                  <c:v>11.2</c:v>
                </c:pt>
              </c:numCache>
            </c:numRef>
          </c:val>
        </c:ser>
        <c:ser>
          <c:idx val="2"/>
          <c:order val="2"/>
          <c:tx>
            <c:strRef>
              <c:f>'figure 2'!$A$6</c:f>
              <c:strCache>
                <c:ptCount val="1"/>
                <c:pt idx="0">
                  <c:v>Fachärzte in Ausbildung</c:v>
                </c:pt>
              </c:strCache>
            </c:strRef>
          </c:tx>
          <c:spPr>
            <a:solidFill>
              <a:schemeClr val="tx2">
                <a:lumMod val="75000"/>
              </a:schemeClr>
            </a:solidFill>
          </c:spPr>
          <c:dLbls>
            <c:txPr>
              <a:bodyPr/>
              <a:lstStyle/>
              <a:p>
                <a:pPr>
                  <a:defRPr lang="de-AT" sz="1100" b="1">
                    <a:solidFill>
                      <a:schemeClr val="bg1"/>
                    </a:solidFill>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2'!$B$6:$E$6</c:f>
              <c:numCache>
                <c:formatCode>General</c:formatCode>
                <c:ptCount val="4"/>
                <c:pt idx="0" formatCode="0.00">
                  <c:v>36.5</c:v>
                </c:pt>
                <c:pt idx="1">
                  <c:v>33.0</c:v>
                </c:pt>
                <c:pt idx="2">
                  <c:v>31.8</c:v>
                </c:pt>
                <c:pt idx="3">
                  <c:v>8.6</c:v>
                </c:pt>
              </c:numCache>
            </c:numRef>
          </c:val>
        </c:ser>
        <c:ser>
          <c:idx val="3"/>
          <c:order val="3"/>
          <c:tx>
            <c:strRef>
              <c:f>'figure 2'!$A$7</c:f>
              <c:strCache>
                <c:ptCount val="1"/>
                <c:pt idx="0">
                  <c:v>leitender Arzt</c:v>
                </c:pt>
              </c:strCache>
            </c:strRef>
          </c:tx>
          <c:spPr>
            <a:solidFill>
              <a:srgbClr val="1C1C1C"/>
            </a:solidFill>
          </c:spPr>
          <c:dLbls>
            <c:txPr>
              <a:bodyPr/>
              <a:lstStyle/>
              <a:p>
                <a:pPr>
                  <a:defRPr lang="de-AT" sz="1100" b="1">
                    <a:solidFill>
                      <a:schemeClr val="bg1"/>
                    </a:solidFill>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2'!$B$7:$E$7</c:f>
              <c:numCache>
                <c:formatCode>General</c:formatCode>
                <c:ptCount val="4"/>
                <c:pt idx="0" formatCode="0.00">
                  <c:v>38.1</c:v>
                </c:pt>
                <c:pt idx="1">
                  <c:v>27.1</c:v>
                </c:pt>
                <c:pt idx="2">
                  <c:v>16.1</c:v>
                </c:pt>
                <c:pt idx="3">
                  <c:v>18.6</c:v>
                </c:pt>
              </c:numCache>
            </c:numRef>
          </c:val>
        </c:ser>
        <c:ser>
          <c:idx val="4"/>
          <c:order val="4"/>
          <c:tx>
            <c:strRef>
              <c:f>'figure 2'!$A$8</c:f>
              <c:strCache>
                <c:ptCount val="1"/>
                <c:pt idx="0">
                  <c:v>Turnusarzt</c:v>
                </c:pt>
              </c:strCache>
            </c:strRef>
          </c:tx>
          <c:spPr>
            <a:solidFill>
              <a:srgbClr val="FFC000"/>
            </a:solidFill>
          </c:spPr>
          <c:dLbls>
            <c:dLbl>
              <c:idx val="0"/>
              <c:layout/>
              <c:spPr/>
              <c:txPr>
                <a:bodyPr/>
                <a:lstStyle/>
                <a:p>
                  <a:pPr>
                    <a:defRPr lang="de-AT" sz="1100" b="1">
                      <a:solidFill>
                        <a:schemeClr val="bg1"/>
                      </a:solidFill>
                    </a:defRPr>
                  </a:pPr>
                  <a:endParaRPr lang="de-DE"/>
                </a:p>
              </c:txPr>
              <c:dLblPos val="ctr"/>
              <c:showVal val="1"/>
            </c:dLbl>
            <c:dLbl>
              <c:idx val="1"/>
              <c:layout/>
              <c:spPr/>
              <c:txPr>
                <a:bodyPr/>
                <a:lstStyle/>
                <a:p>
                  <a:pPr>
                    <a:defRPr lang="de-AT" sz="1100" b="1">
                      <a:solidFill>
                        <a:schemeClr val="bg1"/>
                      </a:solidFill>
                    </a:defRPr>
                  </a:pPr>
                  <a:endParaRPr lang="de-DE"/>
                </a:p>
              </c:txPr>
              <c:dLblPos val="ctr"/>
              <c:showVal val="1"/>
            </c:dLbl>
            <c:dLbl>
              <c:idx val="2"/>
              <c:layout/>
              <c:spPr/>
              <c:txPr>
                <a:bodyPr/>
                <a:lstStyle/>
                <a:p>
                  <a:pPr>
                    <a:defRPr lang="de-AT" sz="1100" b="1">
                      <a:solidFill>
                        <a:schemeClr val="bg1"/>
                      </a:solidFill>
                    </a:defRPr>
                  </a:pPr>
                  <a:endParaRPr lang="de-DE"/>
                </a:p>
              </c:txPr>
              <c:dLblPos val="ctr"/>
              <c:showVal val="1"/>
            </c:dLbl>
            <c:dLbl>
              <c:idx val="3"/>
              <c:layout/>
              <c:spPr/>
              <c:txPr>
                <a:bodyPr/>
                <a:lstStyle/>
                <a:p>
                  <a:pPr>
                    <a:defRPr lang="de-AT" sz="1100" b="1">
                      <a:solidFill>
                        <a:schemeClr val="bg1"/>
                      </a:solidFill>
                    </a:defRPr>
                  </a:pPr>
                  <a:endParaRPr lang="de-DE"/>
                </a:p>
              </c:txPr>
              <c:dLblPos val="ctr"/>
              <c:showVal val="1"/>
            </c:dLbl>
            <c:delete val="1"/>
          </c:dLbls>
          <c:cat>
            <c:strRef>
              <c:f>'figure 2'!$B$3:$E$3</c:f>
              <c:strCache>
                <c:ptCount val="4"/>
                <c:pt idx="0">
                  <c:v>kein Risiko</c:v>
                </c:pt>
                <c:pt idx="1">
                  <c:v>Phase 1</c:v>
                </c:pt>
                <c:pt idx="2">
                  <c:v>Phase 2</c:v>
                </c:pt>
                <c:pt idx="3">
                  <c:v>Phase 3</c:v>
                </c:pt>
              </c:strCache>
            </c:strRef>
          </c:cat>
          <c:val>
            <c:numRef>
              <c:f>'figure 2'!$B$8:$E$8</c:f>
              <c:numCache>
                <c:formatCode>General</c:formatCode>
                <c:ptCount val="4"/>
                <c:pt idx="0">
                  <c:v>33.1</c:v>
                </c:pt>
                <c:pt idx="1">
                  <c:v>33.3</c:v>
                </c:pt>
                <c:pt idx="2">
                  <c:v>22.7</c:v>
                </c:pt>
                <c:pt idx="3">
                  <c:v>10.6</c:v>
                </c:pt>
              </c:numCache>
            </c:numRef>
          </c:val>
        </c:ser>
        <c:gapWidth val="40"/>
        <c:axId val="468643512"/>
        <c:axId val="543338952"/>
      </c:barChart>
      <c:catAx>
        <c:axId val="468643512"/>
        <c:scaling>
          <c:orientation val="minMax"/>
        </c:scaling>
        <c:axPos val="l"/>
        <c:numFmt formatCode="General" sourceLinked="1"/>
        <c:tickLblPos val="nextTo"/>
        <c:spPr>
          <a:ln w="12700"/>
        </c:spPr>
        <c:txPr>
          <a:bodyPr rot="-3180000" vert="horz"/>
          <a:lstStyle/>
          <a:p>
            <a:pPr>
              <a:defRPr lang="de-AT" sz="1100" b="0" i="0" u="none" strike="noStrike" baseline="0">
                <a:solidFill>
                  <a:srgbClr val="000000"/>
                </a:solidFill>
                <a:latin typeface="Arial" pitchFamily="34" charset="0"/>
                <a:ea typeface="Calibri"/>
                <a:cs typeface="Arial" pitchFamily="34" charset="0"/>
              </a:defRPr>
            </a:pPr>
            <a:endParaRPr lang="de-DE"/>
          </a:p>
        </c:txPr>
        <c:crossAx val="543338952"/>
        <c:crosses val="autoZero"/>
        <c:auto val="1"/>
        <c:lblAlgn val="ctr"/>
        <c:lblOffset val="10"/>
        <c:tickLblSkip val="1"/>
        <c:tickMarkSkip val="11"/>
      </c:catAx>
      <c:valAx>
        <c:axId val="543338952"/>
        <c:scaling>
          <c:orientation val="minMax"/>
          <c:max val="60.0"/>
        </c:scaling>
        <c:axPos val="b"/>
        <c:majorGridlines/>
        <c:numFmt formatCode="0" sourceLinked="0"/>
        <c:tickLblPos val="nextTo"/>
        <c:txPr>
          <a:bodyPr rot="0" vert="horz"/>
          <a:lstStyle/>
          <a:p>
            <a:pPr>
              <a:defRPr lang="de-AT" sz="1000" b="0" i="0" u="none" strike="noStrike" baseline="0">
                <a:solidFill>
                  <a:srgbClr val="000000"/>
                </a:solidFill>
                <a:latin typeface="Calibri"/>
                <a:ea typeface="Calibri"/>
                <a:cs typeface="Calibri"/>
              </a:defRPr>
            </a:pPr>
            <a:endParaRPr lang="de-DE"/>
          </a:p>
        </c:txPr>
        <c:crossAx val="468643512"/>
        <c:crosses val="autoZero"/>
        <c:crossBetween val="between"/>
        <c:majorUnit val="5.0"/>
      </c:valAx>
      <c:spPr>
        <a:solidFill>
          <a:srgbClr val="FFFF99"/>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plotArea>
    <c:legend>
      <c:legendPos val="r"/>
      <c:layout>
        <c:manualLayout>
          <c:xMode val="edge"/>
          <c:yMode val="edge"/>
          <c:x val="0.8190214336249"/>
          <c:y val="0.249604904378424"/>
          <c:w val="0.178981907442239"/>
          <c:h val="0.314356108617609"/>
        </c:manualLayout>
      </c:layout>
      <c:txPr>
        <a:bodyPr/>
        <a:lstStyle/>
        <a:p>
          <a:pPr>
            <a:defRPr lang="de-AT" sz="900"/>
          </a:pPr>
          <a:endParaRPr lang="de-DE"/>
        </a:p>
      </c:txPr>
    </c:legend>
    <c:plotVisOnly val="1"/>
    <c:dispBlanksAs val="gap"/>
  </c:chart>
  <c:spPr>
    <a:solidFill>
      <a:srgbClr val="F8F8F8"/>
    </a:solidFill>
    <a:ln w="34925">
      <a:solidFill>
        <a:srgbClr val="C00000"/>
      </a:solidFill>
    </a:ln>
    <a:effectLst>
      <a:outerShdw blurRad="50800" dist="50800" dir="5400000" algn="ctr" rotWithShape="0">
        <a:schemeClr val="bg1">
          <a:lumMod val="65000"/>
        </a:schemeClr>
      </a:outerShdw>
    </a:effectLst>
  </c:spPr>
  <c:txPr>
    <a:bodyPr/>
    <a:lstStyle/>
    <a:p>
      <a:pPr>
        <a:defRPr sz="1000" b="0" i="0" u="none" strike="noStrike" baseline="0">
          <a:solidFill>
            <a:srgbClr val="000000"/>
          </a:solidFill>
          <a:latin typeface="Calibri"/>
          <a:ea typeface="Calibri"/>
          <a:cs typeface="Calibri"/>
        </a:defRPr>
      </a:pPr>
      <a:endParaRPr lang="de-DE"/>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de-DE"/>
  <c:style val="1"/>
  <c:chart>
    <c:plotArea>
      <c:layout>
        <c:manualLayout>
          <c:layoutTarget val="inner"/>
          <c:xMode val="edge"/>
          <c:yMode val="edge"/>
          <c:x val="0.100806438945655"/>
          <c:y val="0.209736372750229"/>
          <c:w val="0.71976917351462"/>
          <c:h val="0.501603565197736"/>
        </c:manualLayout>
      </c:layout>
      <c:barChart>
        <c:barDir val="bar"/>
        <c:grouping val="clustered"/>
        <c:ser>
          <c:idx val="0"/>
          <c:order val="0"/>
          <c:tx>
            <c:strRef>
              <c:f>'figure 2'!$A$4</c:f>
              <c:strCache>
                <c:ptCount val="1"/>
                <c:pt idx="0">
                  <c:v>Schwerpunkt KH</c:v>
                </c:pt>
              </c:strCache>
            </c:strRef>
          </c:tx>
          <c:spPr>
            <a:solidFill>
              <a:srgbClr val="C00000"/>
            </a:solidFill>
            <a:ln>
              <a:solidFill>
                <a:schemeClr val="tx1"/>
              </a:solidFill>
            </a:ln>
          </c:spPr>
          <c:dLbls>
            <c:numFmt formatCode="#,##0.0" sourceLinked="0"/>
            <c:spPr>
              <a:ln>
                <a:noFill/>
              </a:ln>
            </c:spPr>
            <c:txPr>
              <a:bodyPr/>
              <a:lstStyle/>
              <a:p>
                <a:pPr>
                  <a:defRPr lang="de-AT" sz="1100" b="1" i="0" u="none" strike="noStrike" baseline="0">
                    <a:solidFill>
                      <a:schemeClr val="bg1"/>
                    </a:solidFill>
                    <a:latin typeface="Calibri"/>
                    <a:ea typeface="Calibri"/>
                    <a:cs typeface="Calibri"/>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2'!$B$4:$E$4</c:f>
              <c:numCache>
                <c:formatCode>General</c:formatCode>
                <c:ptCount val="4"/>
                <c:pt idx="0" formatCode="0.00">
                  <c:v>44.0</c:v>
                </c:pt>
                <c:pt idx="1">
                  <c:v>26.8</c:v>
                </c:pt>
                <c:pt idx="2">
                  <c:v>16.2</c:v>
                </c:pt>
                <c:pt idx="3">
                  <c:v>13.0</c:v>
                </c:pt>
              </c:numCache>
            </c:numRef>
          </c:val>
        </c:ser>
        <c:ser>
          <c:idx val="1"/>
          <c:order val="1"/>
          <c:tx>
            <c:strRef>
              <c:f>'figure 2'!$A$5</c:f>
              <c:strCache>
                <c:ptCount val="1"/>
                <c:pt idx="0">
                  <c:v>Standard KH</c:v>
                </c:pt>
              </c:strCache>
            </c:strRef>
          </c:tx>
          <c:spPr>
            <a:solidFill>
              <a:schemeClr val="bg1">
                <a:lumMod val="50000"/>
              </a:schemeClr>
            </a:solidFill>
          </c:spPr>
          <c:dLbls>
            <c:dLbl>
              <c:idx val="0"/>
              <c:layout/>
              <c:spPr/>
              <c:txPr>
                <a:bodyPr/>
                <a:lstStyle/>
                <a:p>
                  <a:pPr>
                    <a:defRPr lang="de-AT" sz="1100" b="1">
                      <a:solidFill>
                        <a:schemeClr val="bg1"/>
                      </a:solidFill>
                    </a:defRPr>
                  </a:pPr>
                  <a:endParaRPr lang="de-DE"/>
                </a:p>
              </c:txPr>
              <c:dLblPos val="ctr"/>
              <c:showVal val="1"/>
            </c:dLbl>
            <c:dLbl>
              <c:idx val="1"/>
              <c:layout/>
              <c:spPr/>
              <c:txPr>
                <a:bodyPr/>
                <a:lstStyle/>
                <a:p>
                  <a:pPr>
                    <a:defRPr lang="de-AT" sz="1100" b="1">
                      <a:solidFill>
                        <a:schemeClr val="bg1"/>
                      </a:solidFill>
                    </a:defRPr>
                  </a:pPr>
                  <a:endParaRPr lang="de-DE"/>
                </a:p>
              </c:txPr>
              <c:dLblPos val="ctr"/>
              <c:showVal val="1"/>
            </c:dLbl>
            <c:dLbl>
              <c:idx val="2"/>
              <c:layout/>
              <c:spPr/>
              <c:txPr>
                <a:bodyPr/>
                <a:lstStyle/>
                <a:p>
                  <a:pPr>
                    <a:defRPr lang="de-AT" sz="1100" b="1">
                      <a:solidFill>
                        <a:schemeClr val="bg1"/>
                      </a:solidFill>
                    </a:defRPr>
                  </a:pPr>
                  <a:endParaRPr lang="de-DE"/>
                </a:p>
              </c:txPr>
              <c:dLblPos val="ctr"/>
              <c:showVal val="1"/>
            </c:dLbl>
            <c:dLbl>
              <c:idx val="3"/>
              <c:layout/>
              <c:spPr/>
              <c:txPr>
                <a:bodyPr/>
                <a:lstStyle/>
                <a:p>
                  <a:pPr>
                    <a:defRPr lang="de-AT" sz="1100" b="1">
                      <a:solidFill>
                        <a:schemeClr val="bg1"/>
                      </a:solidFill>
                    </a:defRPr>
                  </a:pPr>
                  <a:endParaRPr lang="de-DE"/>
                </a:p>
              </c:txPr>
              <c:dLblPos val="ctr"/>
              <c:showVal val="1"/>
            </c:dLbl>
            <c:delete val="1"/>
          </c:dLbls>
          <c:cat>
            <c:strRef>
              <c:f>'figure 2'!$B$3:$E$3</c:f>
              <c:strCache>
                <c:ptCount val="4"/>
                <c:pt idx="0">
                  <c:v>kein Risiko</c:v>
                </c:pt>
                <c:pt idx="1">
                  <c:v>Phase 1</c:v>
                </c:pt>
                <c:pt idx="2">
                  <c:v>Phase 2</c:v>
                </c:pt>
                <c:pt idx="3">
                  <c:v>Phase 3</c:v>
                </c:pt>
              </c:strCache>
            </c:strRef>
          </c:cat>
          <c:val>
            <c:numRef>
              <c:f>'figure 2'!$B$5:$E$5</c:f>
              <c:numCache>
                <c:formatCode>General</c:formatCode>
                <c:ptCount val="4"/>
                <c:pt idx="0" formatCode="0.00">
                  <c:v>31.3</c:v>
                </c:pt>
                <c:pt idx="1">
                  <c:v>28.6</c:v>
                </c:pt>
                <c:pt idx="2">
                  <c:v>25.5</c:v>
                </c:pt>
                <c:pt idx="3">
                  <c:v>14.7</c:v>
                </c:pt>
              </c:numCache>
            </c:numRef>
          </c:val>
        </c:ser>
        <c:ser>
          <c:idx val="2"/>
          <c:order val="2"/>
          <c:tx>
            <c:strRef>
              <c:f>'figure 2'!$A$6</c:f>
              <c:strCache>
                <c:ptCount val="1"/>
                <c:pt idx="0">
                  <c:v>Uni.-Klinik</c:v>
                </c:pt>
              </c:strCache>
            </c:strRef>
          </c:tx>
          <c:spPr>
            <a:solidFill>
              <a:srgbClr val="002060"/>
            </a:solidFill>
          </c:spPr>
          <c:dLbls>
            <c:txPr>
              <a:bodyPr/>
              <a:lstStyle/>
              <a:p>
                <a:pPr>
                  <a:defRPr lang="de-AT" sz="1100" b="1">
                    <a:solidFill>
                      <a:schemeClr val="bg1"/>
                    </a:solidFill>
                  </a:defRPr>
                </a:pPr>
                <a:endParaRPr lang="de-DE"/>
              </a:p>
            </c:txPr>
            <c:dLblPos val="ctr"/>
            <c:showVal val="1"/>
          </c:dLbls>
          <c:cat>
            <c:strRef>
              <c:f>'figure 2'!$B$3:$E$3</c:f>
              <c:strCache>
                <c:ptCount val="4"/>
                <c:pt idx="0">
                  <c:v>kein Risiko</c:v>
                </c:pt>
                <c:pt idx="1">
                  <c:v>Phase 1</c:v>
                </c:pt>
                <c:pt idx="2">
                  <c:v>Phase 2</c:v>
                </c:pt>
                <c:pt idx="3">
                  <c:v>Phase 3</c:v>
                </c:pt>
              </c:strCache>
            </c:strRef>
          </c:cat>
          <c:val>
            <c:numRef>
              <c:f>'figure 2'!$B$6:$E$6</c:f>
              <c:numCache>
                <c:formatCode>General</c:formatCode>
                <c:ptCount val="4"/>
                <c:pt idx="0" formatCode="0.00">
                  <c:v>39.7</c:v>
                </c:pt>
                <c:pt idx="1">
                  <c:v>27.9</c:v>
                </c:pt>
                <c:pt idx="2">
                  <c:v>20.7</c:v>
                </c:pt>
                <c:pt idx="3">
                  <c:v>11.7</c:v>
                </c:pt>
              </c:numCache>
            </c:numRef>
          </c:val>
        </c:ser>
        <c:gapWidth val="40"/>
        <c:axId val="543878424"/>
        <c:axId val="541872776"/>
      </c:barChart>
      <c:catAx>
        <c:axId val="543878424"/>
        <c:scaling>
          <c:orientation val="minMax"/>
        </c:scaling>
        <c:axPos val="l"/>
        <c:numFmt formatCode="General" sourceLinked="1"/>
        <c:tickLblPos val="nextTo"/>
        <c:spPr>
          <a:ln w="12700"/>
        </c:spPr>
        <c:txPr>
          <a:bodyPr rot="-3180000" vert="horz"/>
          <a:lstStyle/>
          <a:p>
            <a:pPr>
              <a:defRPr lang="de-AT" sz="1100" b="0" i="0" u="none" strike="noStrike" baseline="0">
                <a:solidFill>
                  <a:srgbClr val="000000"/>
                </a:solidFill>
                <a:latin typeface="Arial" pitchFamily="34" charset="0"/>
                <a:ea typeface="Calibri"/>
                <a:cs typeface="Arial" pitchFamily="34" charset="0"/>
              </a:defRPr>
            </a:pPr>
            <a:endParaRPr lang="de-DE"/>
          </a:p>
        </c:txPr>
        <c:crossAx val="541872776"/>
        <c:crosses val="autoZero"/>
        <c:auto val="1"/>
        <c:lblAlgn val="ctr"/>
        <c:lblOffset val="10"/>
        <c:tickLblSkip val="1"/>
        <c:tickMarkSkip val="11"/>
      </c:catAx>
      <c:valAx>
        <c:axId val="541872776"/>
        <c:scaling>
          <c:orientation val="minMax"/>
          <c:max val="60.0"/>
        </c:scaling>
        <c:axPos val="b"/>
        <c:majorGridlines/>
        <c:numFmt formatCode="0" sourceLinked="0"/>
        <c:tickLblPos val="nextTo"/>
        <c:txPr>
          <a:bodyPr rot="0" vert="horz"/>
          <a:lstStyle/>
          <a:p>
            <a:pPr>
              <a:defRPr lang="de-AT" sz="1000" b="0" i="0" u="none" strike="noStrike" baseline="0">
                <a:solidFill>
                  <a:srgbClr val="000000"/>
                </a:solidFill>
                <a:latin typeface="Calibri"/>
                <a:ea typeface="Calibri"/>
                <a:cs typeface="Calibri"/>
              </a:defRPr>
            </a:pPr>
            <a:endParaRPr lang="de-DE"/>
          </a:p>
        </c:txPr>
        <c:crossAx val="543878424"/>
        <c:crosses val="autoZero"/>
        <c:crossBetween val="between"/>
        <c:majorUnit val="5.0"/>
      </c:valAx>
      <c:spPr>
        <a:solidFill>
          <a:srgbClr val="FFFF99"/>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plotArea>
    <c:legend>
      <c:legendPos val="r"/>
      <c:layout>
        <c:manualLayout>
          <c:xMode val="edge"/>
          <c:yMode val="edge"/>
          <c:x val="0.840371458269911"/>
          <c:y val="0.447948014562696"/>
          <c:w val="0.137493424607191"/>
          <c:h val="0.134779950893235"/>
        </c:manualLayout>
      </c:layout>
      <c:txPr>
        <a:bodyPr/>
        <a:lstStyle/>
        <a:p>
          <a:pPr>
            <a:defRPr lang="de-AT" sz="1000"/>
          </a:pPr>
          <a:endParaRPr lang="de-DE"/>
        </a:p>
      </c:txPr>
    </c:legend>
    <c:plotVisOnly val="1"/>
    <c:dispBlanksAs val="gap"/>
  </c:chart>
  <c:spPr>
    <a:solidFill>
      <a:srgbClr val="F8F8F8"/>
    </a:solidFill>
    <a:ln w="34925">
      <a:solidFill>
        <a:srgbClr val="C00000"/>
      </a:solidFill>
    </a:ln>
    <a:effectLst>
      <a:outerShdw blurRad="50800" dist="50800" dir="5400000" algn="ctr" rotWithShape="0">
        <a:schemeClr val="bg1">
          <a:lumMod val="65000"/>
        </a:schemeClr>
      </a:outerShdw>
    </a:effectLst>
  </c:spPr>
  <c:txPr>
    <a:bodyPr/>
    <a:lstStyle/>
    <a:p>
      <a:pPr>
        <a:defRPr sz="1000" b="0" i="0" u="none" strike="noStrike" baseline="0">
          <a:solidFill>
            <a:srgbClr val="000000"/>
          </a:solidFill>
          <a:latin typeface="Calibri"/>
          <a:ea typeface="Calibri"/>
          <a:cs typeface="Calibri"/>
        </a:defRPr>
      </a:pPr>
      <a:endParaRPr lang="de-DE"/>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de-DE"/>
  <c:style val="2"/>
  <c:chart>
    <c:title>
      <c:tx>
        <c:rich>
          <a:bodyPr/>
          <a:lstStyle/>
          <a:p>
            <a:pPr algn="l">
              <a:defRPr lang="de-AT"/>
            </a:pPr>
            <a:r>
              <a:rPr lang="en-US" sz="2400"/>
              <a:t>Lehrer und Richter "brennen aus"</a:t>
            </a:r>
          </a:p>
          <a:p>
            <a:pPr algn="l">
              <a:defRPr lang="de-AT"/>
            </a:pPr>
            <a:r>
              <a:rPr lang="en-US" sz="1600"/>
              <a:t>Burnoutgefährdung steigt in vielen Berufen</a:t>
            </a:r>
          </a:p>
        </c:rich>
      </c:tx>
      <c:layout>
        <c:manualLayout>
          <c:xMode val="edge"/>
          <c:yMode val="edge"/>
          <c:x val="0.046969696969697"/>
          <c:y val="0.0370370442377844"/>
        </c:manualLayout>
      </c:layout>
    </c:title>
    <c:plotArea>
      <c:layout>
        <c:manualLayout>
          <c:layoutTarget val="inner"/>
          <c:xMode val="edge"/>
          <c:yMode val="edge"/>
          <c:x val="0.15470348583878"/>
          <c:y val="0.22515171787092"/>
          <c:w val="0.789330679226105"/>
          <c:h val="0.593275543074598"/>
        </c:manualLayout>
      </c:layout>
      <c:barChart>
        <c:barDir val="bar"/>
        <c:grouping val="clustered"/>
        <c:ser>
          <c:idx val="0"/>
          <c:order val="0"/>
          <c:tx>
            <c:strRef>
              <c:f>Tabelle1!#REF!</c:f>
              <c:strCache>
                <c:ptCount val="1"/>
                <c:pt idx="0">
                  <c:v>#REF!</c:v>
                </c:pt>
              </c:strCache>
            </c:strRef>
          </c:tx>
          <c:spPr>
            <a:solidFill>
              <a:srgbClr val="C00000"/>
            </a:solidFill>
          </c:spPr>
          <c:dLbls>
            <c:numFmt formatCode="#,##0.0" sourceLinked="0"/>
            <c:txPr>
              <a:bodyPr/>
              <a:lstStyle/>
              <a:p>
                <a:pPr>
                  <a:defRPr lang="de-AT" sz="1400" b="1">
                    <a:solidFill>
                      <a:schemeClr val="bg1"/>
                    </a:solidFill>
                  </a:defRPr>
                </a:pPr>
                <a:endParaRPr lang="de-DE"/>
              </a:p>
            </c:txPr>
            <c:dLblPos val="inEnd"/>
            <c:showVal val="1"/>
          </c:dLbls>
          <c:cat>
            <c:strRef>
              <c:f>Tabelle1!$A$4:$A$7</c:f>
              <c:strCache>
                <c:ptCount val="4"/>
                <c:pt idx="0">
                  <c:v>Ärzte**</c:v>
                </c:pt>
                <c:pt idx="1">
                  <c:v>Richter**</c:v>
                </c:pt>
                <c:pt idx="2">
                  <c:v>Lehrer AHS / OÖ*</c:v>
                </c:pt>
                <c:pt idx="3">
                  <c:v>Lehrer Pflichtschule Wien*</c:v>
                </c:pt>
              </c:strCache>
            </c:strRef>
          </c:cat>
          <c:val>
            <c:numRef>
              <c:f>Tabelle1!$B$4:$B$7</c:f>
              <c:numCache>
                <c:formatCode>General</c:formatCode>
                <c:ptCount val="4"/>
                <c:pt idx="0">
                  <c:v>52.4</c:v>
                </c:pt>
                <c:pt idx="1">
                  <c:v>21.5</c:v>
                </c:pt>
                <c:pt idx="2">
                  <c:v>32.0</c:v>
                </c:pt>
                <c:pt idx="3">
                  <c:v>33.5</c:v>
                </c:pt>
              </c:numCache>
            </c:numRef>
          </c:val>
        </c:ser>
        <c:gapWidth val="48"/>
        <c:overlap val="-92"/>
        <c:axId val="543695560"/>
        <c:axId val="543715384"/>
      </c:barChart>
      <c:catAx>
        <c:axId val="543695560"/>
        <c:scaling>
          <c:orientation val="minMax"/>
        </c:scaling>
        <c:axPos val="l"/>
        <c:title>
          <c:tx>
            <c:rich>
              <a:bodyPr rot="-5400000" vert="horz"/>
              <a:lstStyle/>
              <a:p>
                <a:pPr>
                  <a:defRPr lang="de-AT"/>
                </a:pPr>
                <a:r>
                  <a:rPr lang="de-AT"/>
                  <a:t>Angaben in Prozent</a:t>
                </a:r>
              </a:p>
            </c:rich>
          </c:tx>
          <c:layout>
            <c:manualLayout>
              <c:xMode val="edge"/>
              <c:yMode val="edge"/>
              <c:x val="0.960473420914996"/>
              <c:y val="0.436123353095192"/>
            </c:manualLayout>
          </c:layout>
        </c:title>
        <c:majorTickMark val="none"/>
        <c:tickLblPos val="nextTo"/>
        <c:txPr>
          <a:bodyPr/>
          <a:lstStyle/>
          <a:p>
            <a:pPr>
              <a:defRPr lang="de-AT"/>
            </a:pPr>
            <a:endParaRPr lang="de-DE"/>
          </a:p>
        </c:txPr>
        <c:crossAx val="543715384"/>
        <c:crosses val="autoZero"/>
        <c:auto val="1"/>
        <c:lblAlgn val="ctr"/>
        <c:lblOffset val="100"/>
      </c:catAx>
      <c:valAx>
        <c:axId val="543715384"/>
        <c:scaling>
          <c:orientation val="minMax"/>
        </c:scaling>
        <c:axPos val="b"/>
        <c:majorGridlines/>
        <c:numFmt formatCode="#,##0" sourceLinked="0"/>
        <c:majorTickMark val="none"/>
        <c:tickLblPos val="nextTo"/>
        <c:spPr>
          <a:ln w="9525">
            <a:noFill/>
          </a:ln>
        </c:spPr>
        <c:txPr>
          <a:bodyPr/>
          <a:lstStyle/>
          <a:p>
            <a:pPr>
              <a:defRPr lang="de-AT"/>
            </a:pPr>
            <a:endParaRPr lang="de-DE"/>
          </a:p>
        </c:txPr>
        <c:crossAx val="543695560"/>
        <c:crosses val="autoZero"/>
        <c:crossBetween val="between"/>
      </c:valAx>
      <c:spPr>
        <a:solidFill>
          <a:srgbClr val="FFFFCC"/>
        </a:solidFill>
        <a:ln w="3175">
          <a:solidFill>
            <a:schemeClr val="tx1"/>
          </a:solidFill>
        </a:ln>
      </c:spPr>
    </c:plotArea>
    <c:plotVisOnly val="1"/>
  </c:chart>
  <c:spPr>
    <a:solidFill>
      <a:schemeClr val="bg1">
        <a:lumMod val="95000"/>
      </a:schemeClr>
    </a:solidFill>
    <a:ln w="34925">
      <a:solidFill>
        <a:srgbClr val="C00000"/>
      </a:solidFill>
    </a:ln>
    <a:effectLst>
      <a:outerShdw blurRad="50800" dist="38100" dir="5400000" algn="t" rotWithShape="0">
        <a:prstClr val="black">
          <a:alpha val="40000"/>
        </a:prstClr>
      </a:outerShdw>
    </a:effectLst>
  </c:sp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de-DE"/>
  <c:style val="2"/>
  <c:chart>
    <c:title>
      <c:tx>
        <c:rich>
          <a:bodyPr/>
          <a:lstStyle/>
          <a:p>
            <a:pPr algn="l">
              <a:defRPr lang="de-AT"/>
            </a:pPr>
            <a:r>
              <a:rPr lang="de-AT" sz="2400"/>
              <a:t>Psychisch Kranke kosten mehr</a:t>
            </a:r>
          </a:p>
          <a:p>
            <a:pPr algn="l">
              <a:defRPr lang="de-AT"/>
            </a:pPr>
            <a:r>
              <a:rPr lang="de-AT"/>
              <a:t>Längerer Krankenstand, höhere Medikamentenkosten</a:t>
            </a:r>
          </a:p>
        </c:rich>
      </c:tx>
      <c:layout>
        <c:manualLayout>
          <c:xMode val="edge"/>
          <c:yMode val="edge"/>
          <c:x val="0.047250545889842"/>
          <c:y val="0.0296846068951654"/>
        </c:manualLayout>
      </c:layout>
    </c:title>
    <c:plotArea>
      <c:layout>
        <c:manualLayout>
          <c:layoutTarget val="inner"/>
          <c:xMode val="edge"/>
          <c:yMode val="edge"/>
          <c:x val="0.0867249230019787"/>
          <c:y val="0.238777574038539"/>
          <c:w val="0.803850813142938"/>
          <c:h val="0.61906783860086"/>
        </c:manualLayout>
      </c:layout>
      <c:barChart>
        <c:barDir val="col"/>
        <c:grouping val="clustered"/>
        <c:ser>
          <c:idx val="0"/>
          <c:order val="0"/>
          <c:tx>
            <c:strRef>
              <c:f>Tabelle1!$B$3</c:f>
              <c:strCache>
                <c:ptCount val="1"/>
                <c:pt idx="0">
                  <c:v>Krankenstandsdauer</c:v>
                </c:pt>
              </c:strCache>
            </c:strRef>
          </c:tx>
          <c:dPt>
            <c:idx val="0"/>
            <c:spPr>
              <a:solidFill>
                <a:schemeClr val="bg1">
                  <a:lumMod val="50000"/>
                </a:schemeClr>
              </a:solidFill>
            </c:spPr>
          </c:dPt>
          <c:dPt>
            <c:idx val="1"/>
            <c:spPr>
              <a:solidFill>
                <a:srgbClr val="C00000"/>
              </a:solidFill>
            </c:spPr>
          </c:dPt>
          <c:dLbls>
            <c:dLbl>
              <c:idx val="1"/>
              <c:layout/>
              <c:tx>
                <c:rich>
                  <a:bodyPr/>
                  <a:lstStyle/>
                  <a:p>
                    <a:r>
                      <a:rPr lang="en-US">
                        <a:solidFill>
                          <a:schemeClr val="bg1"/>
                        </a:solidFill>
                      </a:rPr>
                      <a:t>40</a:t>
                    </a:r>
                  </a:p>
                </c:rich>
              </c:tx>
              <c:dLblPos val="inEnd"/>
              <c:showVal val="1"/>
            </c:dLbl>
            <c:txPr>
              <a:bodyPr/>
              <a:lstStyle/>
              <a:p>
                <a:pPr>
                  <a:defRPr lang="de-AT" sz="1400" b="1"/>
                </a:pPr>
                <a:endParaRPr lang="de-DE"/>
              </a:p>
            </c:txPr>
            <c:dLblPos val="inEnd"/>
            <c:showVal val="1"/>
          </c:dLbls>
          <c:cat>
            <c:strRef>
              <c:f>Tabelle1!$A$4:$A$8</c:f>
              <c:strCache>
                <c:ptCount val="5"/>
                <c:pt idx="0">
                  <c:v>Körperlich</c:v>
                </c:pt>
                <c:pt idx="1">
                  <c:v>Psychischkranke</c:v>
                </c:pt>
                <c:pt idx="3">
                  <c:v>Therapie</c:v>
                </c:pt>
                <c:pt idx="4">
                  <c:v>Psychopharmaka</c:v>
                </c:pt>
              </c:strCache>
            </c:strRef>
          </c:cat>
          <c:val>
            <c:numRef>
              <c:f>Tabelle1!$B$4:$B$8</c:f>
              <c:numCache>
                <c:formatCode>General</c:formatCode>
                <c:ptCount val="5"/>
                <c:pt idx="0">
                  <c:v>11.0</c:v>
                </c:pt>
                <c:pt idx="1">
                  <c:v>40.0</c:v>
                </c:pt>
              </c:numCache>
            </c:numRef>
          </c:val>
        </c:ser>
        <c:gapWidth val="20"/>
        <c:overlap val="100"/>
        <c:axId val="541796200"/>
        <c:axId val="543893912"/>
      </c:barChart>
      <c:barChart>
        <c:barDir val="col"/>
        <c:grouping val="clustered"/>
        <c:ser>
          <c:idx val="1"/>
          <c:order val="1"/>
          <c:tx>
            <c:strRef>
              <c:f>Tabelle1!$C$3</c:f>
              <c:strCache>
                <c:ptCount val="1"/>
                <c:pt idx="0">
                  <c:v>Kosten 2009</c:v>
                </c:pt>
              </c:strCache>
            </c:strRef>
          </c:tx>
          <c:dPt>
            <c:idx val="3"/>
            <c:spPr>
              <a:solidFill>
                <a:sysClr val="window" lastClr="FFFFFF">
                  <a:lumMod val="50000"/>
                </a:sysClr>
              </a:solidFill>
            </c:spPr>
          </c:dPt>
          <c:dPt>
            <c:idx val="4"/>
            <c:spPr>
              <a:solidFill>
                <a:srgbClr val="C00000"/>
              </a:solidFill>
            </c:spPr>
          </c:dPt>
          <c:dLbls>
            <c:dLbl>
              <c:idx val="4"/>
              <c:spPr/>
              <c:txPr>
                <a:bodyPr/>
                <a:lstStyle/>
                <a:p>
                  <a:pPr>
                    <a:defRPr lang="de-AT" sz="1400" b="1">
                      <a:solidFill>
                        <a:schemeClr val="bg1"/>
                      </a:solidFill>
                    </a:defRPr>
                  </a:pPr>
                  <a:endParaRPr lang="de-DE"/>
                </a:p>
              </c:txPr>
            </c:dLbl>
            <c:txPr>
              <a:bodyPr/>
              <a:lstStyle/>
              <a:p>
                <a:pPr>
                  <a:defRPr lang="de-AT" sz="1400" b="1"/>
                </a:pPr>
                <a:endParaRPr lang="de-DE"/>
              </a:p>
            </c:txPr>
            <c:dLblPos val="inEnd"/>
            <c:showVal val="1"/>
          </c:dLbls>
          <c:cat>
            <c:strRef>
              <c:f>Tabelle1!$A$4:$A$8</c:f>
              <c:strCache>
                <c:ptCount val="5"/>
                <c:pt idx="0">
                  <c:v>Körperlich</c:v>
                </c:pt>
                <c:pt idx="1">
                  <c:v>Psychischkranke</c:v>
                </c:pt>
                <c:pt idx="3">
                  <c:v>Therapie</c:v>
                </c:pt>
                <c:pt idx="4">
                  <c:v>Psychopharmaka</c:v>
                </c:pt>
              </c:strCache>
            </c:strRef>
          </c:cat>
          <c:val>
            <c:numRef>
              <c:f>Tabelle1!$C$4:$C$8</c:f>
              <c:numCache>
                <c:formatCode>General</c:formatCode>
                <c:ptCount val="5"/>
                <c:pt idx="3">
                  <c:v>62.0</c:v>
                </c:pt>
                <c:pt idx="4">
                  <c:v>250.0</c:v>
                </c:pt>
              </c:numCache>
            </c:numRef>
          </c:val>
        </c:ser>
        <c:gapWidth val="20"/>
        <c:overlap val="100"/>
        <c:axId val="543272856"/>
        <c:axId val="544081576"/>
      </c:barChart>
      <c:catAx>
        <c:axId val="541796200"/>
        <c:scaling>
          <c:orientation val="minMax"/>
        </c:scaling>
        <c:axPos val="b"/>
        <c:majorTickMark val="none"/>
        <c:tickLblPos val="nextTo"/>
        <c:txPr>
          <a:bodyPr/>
          <a:lstStyle/>
          <a:p>
            <a:pPr>
              <a:defRPr lang="de-AT"/>
            </a:pPr>
            <a:endParaRPr lang="de-DE"/>
          </a:p>
        </c:txPr>
        <c:crossAx val="543893912"/>
        <c:crosses val="autoZero"/>
        <c:auto val="1"/>
        <c:lblAlgn val="ctr"/>
        <c:lblOffset val="100"/>
      </c:catAx>
      <c:valAx>
        <c:axId val="543893912"/>
        <c:scaling>
          <c:orientation val="minMax"/>
        </c:scaling>
        <c:axPos val="l"/>
        <c:majorGridlines/>
        <c:title>
          <c:tx>
            <c:rich>
              <a:bodyPr/>
              <a:lstStyle/>
              <a:p>
                <a:pPr>
                  <a:defRPr lang="de-AT"/>
                </a:pPr>
                <a:r>
                  <a:rPr lang="de-AT"/>
                  <a:t>Krankenstandsdauer (Durchschnitt) Tagen</a:t>
                </a:r>
              </a:p>
            </c:rich>
          </c:tx>
          <c:layout/>
        </c:title>
        <c:numFmt formatCode="General" sourceLinked="1"/>
        <c:tickLblPos val="nextTo"/>
        <c:txPr>
          <a:bodyPr/>
          <a:lstStyle/>
          <a:p>
            <a:pPr>
              <a:defRPr lang="de-AT"/>
            </a:pPr>
            <a:endParaRPr lang="de-DE"/>
          </a:p>
        </c:txPr>
        <c:crossAx val="541796200"/>
        <c:crosses val="autoZero"/>
        <c:crossBetween val="between"/>
      </c:valAx>
      <c:valAx>
        <c:axId val="544081576"/>
        <c:scaling>
          <c:orientation val="minMax"/>
        </c:scaling>
        <c:axPos val="r"/>
        <c:title>
          <c:tx>
            <c:rich>
              <a:bodyPr rot="-5400000" vert="horz"/>
              <a:lstStyle/>
              <a:p>
                <a:pPr>
                  <a:defRPr lang="de-AT"/>
                </a:pPr>
                <a:r>
                  <a:rPr lang="de-AT"/>
                  <a:t>Kosten 2009 Mio. Euro</a:t>
                </a:r>
              </a:p>
            </c:rich>
          </c:tx>
          <c:layout/>
        </c:title>
        <c:numFmt formatCode="General" sourceLinked="1"/>
        <c:tickLblPos val="nextTo"/>
        <c:txPr>
          <a:bodyPr/>
          <a:lstStyle/>
          <a:p>
            <a:pPr>
              <a:defRPr lang="de-AT"/>
            </a:pPr>
            <a:endParaRPr lang="de-DE"/>
          </a:p>
        </c:txPr>
        <c:crossAx val="543272856"/>
        <c:crosses val="max"/>
        <c:crossBetween val="between"/>
      </c:valAx>
      <c:catAx>
        <c:axId val="543272856"/>
        <c:scaling>
          <c:orientation val="minMax"/>
        </c:scaling>
        <c:delete val="1"/>
        <c:axPos val="b"/>
        <c:tickLblPos val="nextTo"/>
        <c:crossAx val="544081576"/>
        <c:crosses val="autoZero"/>
        <c:auto val="1"/>
        <c:lblAlgn val="ctr"/>
        <c:lblOffset val="100"/>
      </c:catAx>
      <c:spPr>
        <a:solidFill>
          <a:srgbClr val="FFFFCC"/>
        </a:solidFill>
      </c:spPr>
    </c:plotArea>
    <c:plotVisOnly val="1"/>
  </c:chart>
  <c:spPr>
    <a:solidFill>
      <a:schemeClr val="bg1">
        <a:lumMod val="95000"/>
      </a:schemeClr>
    </a:solidFill>
    <a:ln w="34925">
      <a:solidFill>
        <a:srgbClr val="C00000"/>
      </a:solidFill>
    </a:ln>
  </c:spPr>
  <c:externalData r:id="rId1"/>
  <c:userShapes r:id="rId2"/>
</c:chartSpace>
</file>

<file path=ppt/drawings/_rels/drawing3.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0.05849</cdr:x>
      <cdr:y>0.8875</cdr:y>
    </cdr:from>
    <cdr:to>
      <cdr:x>0.9654</cdr:x>
      <cdr:y>0.99107</cdr:y>
    </cdr:to>
    <cdr:sp macro="" textlink="">
      <cdr:nvSpPr>
        <cdr:cNvPr id="2" name="Textfeld 1"/>
        <cdr:cNvSpPr txBox="1"/>
      </cdr:nvSpPr>
      <cdr:spPr>
        <a:xfrm xmlns:a="http://schemas.openxmlformats.org/drawingml/2006/main">
          <a:off x="400051" y="4733934"/>
          <a:ext cx="6203265" cy="55244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de-AT" sz="1100" i="1">
              <a:latin typeface="+mn-lt"/>
              <a:ea typeface="+mn-ea"/>
              <a:cs typeface="+mn-cs"/>
            </a:rPr>
            <a:t>900.000 Menschen in Österreich müssen wegen psychischer Probleme Leistungen der Krankenversicherung</a:t>
          </a:r>
          <a:br>
            <a:rPr lang="de-AT" sz="1100" i="1">
              <a:latin typeface="+mn-lt"/>
              <a:ea typeface="+mn-ea"/>
              <a:cs typeface="+mn-cs"/>
            </a:rPr>
          </a:br>
          <a:r>
            <a:rPr lang="de-AT" sz="1100" i="1">
              <a:latin typeface="+mn-lt"/>
              <a:ea typeface="+mn-ea"/>
              <a:cs typeface="+mn-cs"/>
            </a:rPr>
            <a:t> in Anspruch nehmen, gut die Hälfte davon ist älter als 60 Jahre.</a:t>
          </a:r>
        </a:p>
        <a:p xmlns:a="http://schemas.openxmlformats.org/drawingml/2006/main">
          <a:endParaRPr lang="de-AT" sz="1100"/>
        </a:p>
      </cdr:txBody>
    </cdr:sp>
  </cdr:relSizeAnchor>
  <cdr:relSizeAnchor xmlns:cdr="http://schemas.openxmlformats.org/drawingml/2006/chartDrawing">
    <cdr:from>
      <cdr:x>0.71995</cdr:x>
      <cdr:y>0.94643</cdr:y>
    </cdr:from>
    <cdr:to>
      <cdr:x>1</cdr:x>
      <cdr:y>1</cdr:y>
    </cdr:to>
    <cdr:sp macro="" textlink="">
      <cdr:nvSpPr>
        <cdr:cNvPr id="4" name="Textfeld 3"/>
        <cdr:cNvSpPr txBox="1"/>
      </cdr:nvSpPr>
      <cdr:spPr>
        <a:xfrm xmlns:a="http://schemas.openxmlformats.org/drawingml/2006/main">
          <a:off x="4924427" y="5048251"/>
          <a:ext cx="1915573" cy="28575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de-AT" sz="800" i="1"/>
            <a:t>Quelle: APA, Hauptverband  2011</a:t>
          </a:r>
        </a:p>
      </cdr:txBody>
    </cdr:sp>
  </cdr:relSizeAnchor>
</c:userShapes>
</file>

<file path=ppt/drawings/drawing2.xml><?xml version="1.0" encoding="utf-8"?>
<c:userShapes xmlns:c="http://schemas.openxmlformats.org/drawingml/2006/chart">
  <cdr:relSizeAnchor xmlns:cdr="http://schemas.openxmlformats.org/drawingml/2006/chartDrawing">
    <cdr:from>
      <cdr:x>0.05232</cdr:x>
      <cdr:y>0.03183</cdr:y>
    </cdr:from>
    <cdr:to>
      <cdr:x>0.80736</cdr:x>
      <cdr:y>0.22278</cdr:y>
    </cdr:to>
    <cdr:sp macro="" textlink="">
      <cdr:nvSpPr>
        <cdr:cNvPr id="9" name="Textfeld 8"/>
        <cdr:cNvSpPr txBox="1"/>
      </cdr:nvSpPr>
      <cdr:spPr>
        <a:xfrm xmlns:a="http://schemas.openxmlformats.org/drawingml/2006/main">
          <a:off x="548369" y="186933"/>
          <a:ext cx="7914042" cy="11214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de-AT" sz="2200" b="1"/>
            <a:t>Burnout-Gefährdung bei Wiener Ärzten besonders hoch</a:t>
          </a:r>
        </a:p>
        <a:p xmlns:a="http://schemas.openxmlformats.org/drawingml/2006/main">
          <a:pPr marL="0" marR="0" indent="0" algn="l" defTabSz="914400" eaLnBrk="1" fontAlgn="auto" latinLnBrk="0" hangingPunct="1">
            <a:lnSpc>
              <a:spcPct val="100000"/>
            </a:lnSpc>
            <a:spcBef>
              <a:spcPts val="0"/>
            </a:spcBef>
            <a:spcAft>
              <a:spcPts val="0"/>
            </a:spcAft>
            <a:buClrTx/>
            <a:buSzTx/>
            <a:buFontTx/>
            <a:buNone/>
            <a:tabLst/>
            <a:defRPr/>
          </a:pPr>
          <a:r>
            <a:rPr lang="de-DE" sz="1800" b="1">
              <a:latin typeface="+mn-lt"/>
              <a:ea typeface="+mn-ea"/>
              <a:cs typeface="+mn-cs"/>
            </a:rPr>
            <a:t>Signifikante Burnout-Gefahr bei 12,8 Prozent der Wiener Ärzte,</a:t>
          </a:r>
          <a:r>
            <a:rPr lang="de-DE" sz="1800" b="1" baseline="0">
              <a:latin typeface="+mn-lt"/>
              <a:ea typeface="+mn-ea"/>
              <a:cs typeface="+mn-cs"/>
            </a:rPr>
            <a:t> </a:t>
          </a:r>
          <a:br>
            <a:rPr lang="de-DE" sz="1800" b="1" baseline="0">
              <a:latin typeface="+mn-lt"/>
              <a:ea typeface="+mn-ea"/>
              <a:cs typeface="+mn-cs"/>
            </a:rPr>
          </a:br>
          <a:r>
            <a:rPr lang="de-DE" sz="1800" b="1">
              <a:latin typeface="+mn-lt"/>
              <a:ea typeface="+mn-ea"/>
              <a:cs typeface="+mn-cs"/>
            </a:rPr>
            <a:t>27,5 Prozent bereits in der ersten Risikophase</a:t>
          </a:r>
          <a:endParaRPr lang="de-AT" sz="1800" b="1"/>
        </a:p>
        <a:p xmlns:a="http://schemas.openxmlformats.org/drawingml/2006/main">
          <a:pPr algn="l"/>
          <a:r>
            <a:rPr lang="de-AT" sz="1600" b="1"/>
            <a:t/>
          </a:r>
          <a:br>
            <a:rPr lang="de-AT" sz="1600" b="1"/>
          </a:br>
          <a:endParaRPr lang="de-AT" sz="1600" b="1"/>
        </a:p>
      </cdr:txBody>
    </cdr:sp>
  </cdr:relSizeAnchor>
  <cdr:relSizeAnchor xmlns:cdr="http://schemas.openxmlformats.org/drawingml/2006/chartDrawing">
    <cdr:from>
      <cdr:x>0.88221</cdr:x>
      <cdr:y>0.8392</cdr:y>
    </cdr:from>
    <cdr:to>
      <cdr:x>1</cdr:x>
      <cdr:y>1</cdr:y>
    </cdr:to>
    <cdr:sp macro="" textlink="">
      <cdr:nvSpPr>
        <cdr:cNvPr id="10" name="Textfeld 9"/>
        <cdr:cNvSpPr txBox="1"/>
      </cdr:nvSpPr>
      <cdr:spPr>
        <a:xfrm xmlns:a="http://schemas.openxmlformats.org/drawingml/2006/main">
          <a:off x="6896101" y="496252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a:p>
      </cdr:txBody>
    </cdr:sp>
  </cdr:relSizeAnchor>
  <cdr:relSizeAnchor xmlns:cdr="http://schemas.openxmlformats.org/drawingml/2006/chartDrawing">
    <cdr:from>
      <cdr:x>0.582</cdr:x>
      <cdr:y>0.91935</cdr:y>
    </cdr:from>
    <cdr:to>
      <cdr:x>0.88318</cdr:x>
      <cdr:y>0.97507</cdr:y>
    </cdr:to>
    <cdr:sp macro="" textlink="">
      <cdr:nvSpPr>
        <cdr:cNvPr id="11" name="Textfeld 10"/>
        <cdr:cNvSpPr txBox="1"/>
      </cdr:nvSpPr>
      <cdr:spPr>
        <a:xfrm xmlns:a="http://schemas.openxmlformats.org/drawingml/2006/main">
          <a:off x="4376455" y="4071966"/>
          <a:ext cx="2264791" cy="24679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i="1" dirty="0"/>
            <a:t>Quelle: </a:t>
          </a:r>
          <a:r>
            <a:rPr lang="de-AT" sz="800" i="1" dirty="0" err="1"/>
            <a:t>MedUni</a:t>
          </a:r>
          <a:r>
            <a:rPr lang="de-AT" sz="800" i="1" dirty="0"/>
            <a:t> Graz,</a:t>
          </a:r>
          <a:r>
            <a:rPr lang="de-AT" sz="800" i="1" baseline="0" dirty="0"/>
            <a:t> Arge Burnout, Österr. Ärztekammer, 2011</a:t>
          </a:r>
          <a:endParaRPr lang="de-AT" sz="800" i="1" dirty="0"/>
        </a:p>
      </cdr:txBody>
    </cdr:sp>
  </cdr:relSizeAnchor>
  <cdr:relSizeAnchor xmlns:cdr="http://schemas.openxmlformats.org/drawingml/2006/chartDrawing">
    <cdr:from>
      <cdr:x>0.8291</cdr:x>
      <cdr:y>0.77704</cdr:y>
    </cdr:from>
    <cdr:to>
      <cdr:x>0.93932</cdr:x>
      <cdr:y>0.81651</cdr:y>
    </cdr:to>
    <cdr:sp macro="" textlink="">
      <cdr:nvSpPr>
        <cdr:cNvPr id="13" name="Textfeld 12"/>
        <cdr:cNvSpPr txBox="1"/>
      </cdr:nvSpPr>
      <cdr:spPr>
        <a:xfrm xmlns:a="http://schemas.openxmlformats.org/drawingml/2006/main">
          <a:off x="7611109" y="4503696"/>
          <a:ext cx="1011820" cy="2287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a:latin typeface="Arial" pitchFamily="34" charset="0"/>
              <a:cs typeface="Arial" pitchFamily="34" charset="0"/>
            </a:rPr>
            <a:t>Prozentanteil</a:t>
          </a:r>
        </a:p>
      </cdr:txBody>
    </cdr:sp>
  </cdr:relSizeAnchor>
  <cdr:relSizeAnchor xmlns:cdr="http://schemas.openxmlformats.org/drawingml/2006/chartDrawing">
    <cdr:from>
      <cdr:x>0.03687</cdr:x>
      <cdr:y>0.87097</cdr:y>
    </cdr:from>
    <cdr:to>
      <cdr:x>0.70296</cdr:x>
      <cdr:y>0.94846</cdr:y>
    </cdr:to>
    <cdr:sp macro="" textlink="">
      <cdr:nvSpPr>
        <cdr:cNvPr id="12" name="Textfeld 11"/>
        <cdr:cNvSpPr txBox="1"/>
      </cdr:nvSpPr>
      <cdr:spPr>
        <a:xfrm xmlns:a="http://schemas.openxmlformats.org/drawingml/2006/main">
          <a:off x="277270" y="3857652"/>
          <a:ext cx="5008815" cy="34321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de-AT" sz="1100" i="1" dirty="0">
              <a:latin typeface="+mn-lt"/>
              <a:ea typeface="+mn-ea"/>
              <a:cs typeface="+mn-cs"/>
            </a:rPr>
            <a:t>59,2 Prozent der Wiener Ärzte sind in den Belastungs-Phasen 1-3, </a:t>
          </a:r>
          <a:br>
            <a:rPr lang="de-AT" sz="1100" i="1" dirty="0">
              <a:latin typeface="+mn-lt"/>
              <a:ea typeface="+mn-ea"/>
              <a:cs typeface="+mn-cs"/>
            </a:rPr>
          </a:br>
          <a:r>
            <a:rPr lang="de-AT" sz="1100" i="1" dirty="0">
              <a:latin typeface="+mn-lt"/>
              <a:ea typeface="+mn-ea"/>
              <a:cs typeface="+mn-cs"/>
            </a:rPr>
            <a:t>österreichweit sind es im Vergleich 52,3 Prozent.</a:t>
          </a:r>
        </a:p>
        <a:p xmlns:a="http://schemas.openxmlformats.org/drawingml/2006/main">
          <a:endParaRPr lang="de-AT"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0.0326</cdr:x>
      <cdr:y>0.02491</cdr:y>
    </cdr:from>
    <cdr:to>
      <cdr:x>0.79205</cdr:x>
      <cdr:y>0.21586</cdr:y>
    </cdr:to>
    <cdr:sp macro="" textlink="">
      <cdr:nvSpPr>
        <cdr:cNvPr id="9" name="Textfeld 8"/>
        <cdr:cNvSpPr txBox="1"/>
      </cdr:nvSpPr>
      <cdr:spPr>
        <a:xfrm xmlns:a="http://schemas.openxmlformats.org/drawingml/2006/main">
          <a:off x="289834" y="146890"/>
          <a:ext cx="6751160" cy="11260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de-AT" sz="2400" b="1"/>
            <a:t>Ärztinnen in Wien stärker Burnout gefährdet</a:t>
          </a:r>
          <a:br>
            <a:rPr lang="de-AT" sz="2400" b="1"/>
          </a:br>
          <a:endParaRPr lang="de-AT" sz="2400" b="1"/>
        </a:p>
      </cdr:txBody>
    </cdr:sp>
  </cdr:relSizeAnchor>
  <cdr:relSizeAnchor xmlns:cdr="http://schemas.openxmlformats.org/drawingml/2006/chartDrawing">
    <cdr:from>
      <cdr:x>0.88221</cdr:x>
      <cdr:y>0.8392</cdr:y>
    </cdr:from>
    <cdr:to>
      <cdr:x>1</cdr:x>
      <cdr:y>1</cdr:y>
    </cdr:to>
    <cdr:sp macro="" textlink="">
      <cdr:nvSpPr>
        <cdr:cNvPr id="10" name="Textfeld 9"/>
        <cdr:cNvSpPr txBox="1"/>
      </cdr:nvSpPr>
      <cdr:spPr>
        <a:xfrm xmlns:a="http://schemas.openxmlformats.org/drawingml/2006/main">
          <a:off x="6896101" y="496252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a:p>
      </cdr:txBody>
    </cdr:sp>
  </cdr:relSizeAnchor>
  <cdr:relSizeAnchor xmlns:cdr="http://schemas.openxmlformats.org/drawingml/2006/chartDrawing">
    <cdr:from>
      <cdr:x>0.77885</cdr:x>
      <cdr:y>0.8871</cdr:y>
    </cdr:from>
    <cdr:to>
      <cdr:x>1</cdr:x>
      <cdr:y>1</cdr:y>
    </cdr:to>
    <cdr:sp macro="" textlink="">
      <cdr:nvSpPr>
        <cdr:cNvPr id="11" name="Textfeld 10"/>
        <cdr:cNvSpPr txBox="1"/>
      </cdr:nvSpPr>
      <cdr:spPr>
        <a:xfrm xmlns:a="http://schemas.openxmlformats.org/drawingml/2006/main">
          <a:off x="5786478" y="3929089"/>
          <a:ext cx="1643074" cy="5000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750" i="1" dirty="0"/>
            <a:t>Quelle: Auszählung Wien, März 2011</a:t>
          </a:r>
          <a:br>
            <a:rPr lang="de-AT" sz="750" i="1" dirty="0"/>
          </a:br>
          <a:r>
            <a:rPr lang="de-AT" sz="750" i="1" dirty="0" err="1"/>
            <a:t>MedUni</a:t>
          </a:r>
          <a:r>
            <a:rPr lang="de-AT" sz="750" i="1" dirty="0"/>
            <a:t> Graz,</a:t>
          </a:r>
          <a:r>
            <a:rPr lang="de-AT" sz="750" i="1" baseline="0" dirty="0"/>
            <a:t> Arge Burnout, </a:t>
          </a:r>
          <a:endParaRPr lang="de-AT" sz="750" i="1" baseline="0" dirty="0" smtClean="0"/>
        </a:p>
        <a:p xmlns:a="http://schemas.openxmlformats.org/drawingml/2006/main">
          <a:r>
            <a:rPr lang="de-AT" sz="750" i="1" baseline="0" dirty="0" smtClean="0"/>
            <a:t>Österr</a:t>
          </a:r>
          <a:r>
            <a:rPr lang="de-AT" sz="750" i="1" baseline="0" dirty="0"/>
            <a:t>. Ärztekammer, 2011</a:t>
          </a:r>
          <a:endParaRPr lang="de-AT" sz="750" i="1" dirty="0"/>
        </a:p>
      </cdr:txBody>
    </cdr:sp>
  </cdr:relSizeAnchor>
  <cdr:relSizeAnchor xmlns:cdr="http://schemas.openxmlformats.org/drawingml/2006/chartDrawing">
    <cdr:from>
      <cdr:x>0.03713</cdr:x>
      <cdr:y>0.12903</cdr:y>
    </cdr:from>
    <cdr:to>
      <cdr:x>0.14735</cdr:x>
      <cdr:y>0.1685</cdr:y>
    </cdr:to>
    <cdr:sp macro="" textlink="">
      <cdr:nvSpPr>
        <cdr:cNvPr id="13" name="Textfeld 12"/>
        <cdr:cNvSpPr txBox="1"/>
      </cdr:nvSpPr>
      <cdr:spPr>
        <a:xfrm xmlns:a="http://schemas.openxmlformats.org/drawingml/2006/main">
          <a:off x="280966" y="571503"/>
          <a:ext cx="834105" cy="1748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dirty="0">
              <a:latin typeface="Arial" pitchFamily="34" charset="0"/>
              <a:cs typeface="Arial" pitchFamily="34" charset="0"/>
            </a:rPr>
            <a:t>Prozentanteil</a:t>
          </a:r>
        </a:p>
      </cdr:txBody>
    </cdr:sp>
  </cdr:relSizeAnchor>
  <cdr:relSizeAnchor xmlns:cdr="http://schemas.openxmlformats.org/drawingml/2006/chartDrawing">
    <cdr:from>
      <cdr:x>0.5</cdr:x>
      <cdr:y>0.25346</cdr:y>
    </cdr:from>
    <cdr:to>
      <cdr:x>0.8413</cdr:x>
      <cdr:y>0.40553</cdr:y>
    </cdr:to>
    <cdr:sp macro="" textlink="">
      <cdr:nvSpPr>
        <cdr:cNvPr id="14" name="Rechteck 13"/>
        <cdr:cNvSpPr/>
      </cdr:nvSpPr>
      <cdr:spPr>
        <a:xfrm xmlns:a="http://schemas.openxmlformats.org/drawingml/2006/main">
          <a:off x="3986894" y="1495184"/>
          <a:ext cx="2721428" cy="89707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de-DE" sz="1200" b="1" dirty="0">
              <a:solidFill>
                <a:srgbClr val="C00000"/>
              </a:solidFill>
            </a:rPr>
            <a:t>59,2</a:t>
          </a:r>
          <a:r>
            <a:rPr lang="de-DE" sz="1200" b="1" baseline="0" dirty="0">
              <a:solidFill>
                <a:srgbClr val="C00000"/>
              </a:solidFill>
            </a:rPr>
            <a:t> % der Wiener </a:t>
          </a:r>
          <a:r>
            <a:rPr lang="de-DE" sz="1200" b="1" baseline="0" dirty="0" err="1">
              <a:solidFill>
                <a:srgbClr val="C00000"/>
              </a:solidFill>
            </a:rPr>
            <a:t>TeilnehmerInnen</a:t>
          </a:r>
          <a:r>
            <a:rPr lang="de-DE" sz="1200" b="1" baseline="0" dirty="0">
              <a:solidFill>
                <a:srgbClr val="C00000"/>
              </a:solidFill>
            </a:rPr>
            <a:t> in Belastungsphasen 1-3</a:t>
          </a:r>
        </a:p>
        <a:p xmlns:a="http://schemas.openxmlformats.org/drawingml/2006/main">
          <a:endParaRPr lang="de-DE" sz="1200" b="1" baseline="0" dirty="0">
            <a:solidFill>
              <a:srgbClr val="C00000"/>
            </a:solidFill>
          </a:endParaRPr>
        </a:p>
        <a:p xmlns:a="http://schemas.openxmlformats.org/drawingml/2006/main">
          <a:r>
            <a:rPr lang="de-DE" sz="1200" b="1" baseline="0" dirty="0">
              <a:solidFill>
                <a:srgbClr val="C00000"/>
              </a:solidFill>
            </a:rPr>
            <a:t>52,4 % der </a:t>
          </a:r>
          <a:r>
            <a:rPr lang="de-DE" sz="1200" b="1" baseline="0" dirty="0" err="1">
              <a:solidFill>
                <a:srgbClr val="C00000"/>
              </a:solidFill>
            </a:rPr>
            <a:t>TeilnehmerInnen</a:t>
          </a:r>
          <a:r>
            <a:rPr lang="de-DE" sz="1200" b="1" baseline="0" dirty="0">
              <a:solidFill>
                <a:srgbClr val="C00000"/>
              </a:solidFill>
            </a:rPr>
            <a:t> aus den übrigen Bundesländern</a:t>
          </a:r>
          <a:endParaRPr lang="de-DE" sz="1200" b="1" dirty="0">
            <a:solidFill>
              <a:srgbClr val="C00000"/>
            </a:solidFill>
          </a:endParaRPr>
        </a:p>
      </cdr:txBody>
    </cdr:sp>
  </cdr:relSizeAnchor>
  <cdr:relSizeAnchor xmlns:cdr="http://schemas.openxmlformats.org/drawingml/2006/chartDrawing">
    <cdr:from>
      <cdr:x>0.03873</cdr:x>
      <cdr:y>0.89894</cdr:y>
    </cdr:from>
    <cdr:to>
      <cdr:x>0.9801</cdr:x>
      <cdr:y>0.98431</cdr:y>
    </cdr:to>
    <cdr:sp macro="" textlink="">
      <cdr:nvSpPr>
        <cdr:cNvPr id="8" name="Textfeld 7"/>
        <cdr:cNvSpPr txBox="1"/>
      </cdr:nvSpPr>
      <cdr:spPr>
        <a:xfrm xmlns:a="http://schemas.openxmlformats.org/drawingml/2006/main">
          <a:off x="344187" y="5301343"/>
          <a:ext cx="8365790" cy="50345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de-AT" sz="1100" i="1">
              <a:latin typeface="+mn-lt"/>
              <a:ea typeface="+mn-ea"/>
              <a:cs typeface="+mn-cs"/>
            </a:rPr>
            <a:t>Frauen sind offensichtlich robuster als Männer.</a:t>
          </a:r>
          <a:r>
            <a:rPr lang="de-AT" sz="1100" i="1" baseline="0">
              <a:latin typeface="+mn-lt"/>
              <a:ea typeface="+mn-ea"/>
              <a:cs typeface="+mn-cs"/>
            </a:rPr>
            <a:t> </a:t>
          </a:r>
          <a:r>
            <a:rPr lang="de-AT" sz="1100" i="1">
              <a:latin typeface="+mn-lt"/>
              <a:ea typeface="+mn-ea"/>
              <a:cs typeface="+mn-cs"/>
            </a:rPr>
            <a:t>In der Phase 3 sind 11 Prozent Frauen, </a:t>
          </a:r>
          <a:br>
            <a:rPr lang="de-AT" sz="1100" i="1">
              <a:latin typeface="+mn-lt"/>
              <a:ea typeface="+mn-ea"/>
              <a:cs typeface="+mn-cs"/>
            </a:rPr>
          </a:br>
          <a:r>
            <a:rPr lang="de-AT" sz="1100" i="1">
              <a:latin typeface="+mn-lt"/>
              <a:ea typeface="+mn-ea"/>
              <a:cs typeface="+mn-cs"/>
            </a:rPr>
            <a:t>aber 15,3 Prozent Männer, während im </a:t>
          </a:r>
          <a:r>
            <a:rPr lang="de-AT" sz="1100" i="1" baseline="0">
              <a:latin typeface="+mn-lt"/>
              <a:ea typeface="+mn-ea"/>
              <a:cs typeface="+mn-cs"/>
            </a:rPr>
            <a:t> </a:t>
          </a:r>
          <a:r>
            <a:rPr lang="de-AT" sz="1100" i="1">
              <a:latin typeface="+mn-lt"/>
              <a:ea typeface="+mn-ea"/>
              <a:cs typeface="+mn-cs"/>
            </a:rPr>
            <a:t>Schnitt (Phase 1 bis 3) das Verhältnis nahezu gleich ist.</a:t>
          </a:r>
        </a:p>
        <a:p xmlns:a="http://schemas.openxmlformats.org/drawingml/2006/main">
          <a:endParaRPr lang="de-AT" sz="1100" i="1"/>
        </a:p>
      </cdr:txBody>
    </cdr:sp>
  </cdr:relSizeAnchor>
  <cdr:relSizeAnchor xmlns:cdr="http://schemas.openxmlformats.org/drawingml/2006/chartDrawing">
    <cdr:from>
      <cdr:x>0</cdr:x>
      <cdr:y>0</cdr:y>
    </cdr:from>
    <cdr:to>
      <cdr:x>0.00266</cdr:x>
      <cdr:y>0.00421</cdr:y>
    </cdr:to>
    <cdr:pic>
      <cdr:nvPicPr>
        <cdr:cNvPr id="1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0.00266</cdr:x>
      <cdr:y>0.00421</cdr:y>
    </cdr:to>
    <cdr:pic>
      <cdr:nvPicPr>
        <cdr:cNvPr id="15"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0.00583</cdr:x>
      <cdr:y>0.03158</cdr:y>
    </cdr:from>
    <cdr:to>
      <cdr:x>0.80761</cdr:x>
      <cdr:y>0.22253</cdr:y>
    </cdr:to>
    <cdr:sp macro="" textlink="">
      <cdr:nvSpPr>
        <cdr:cNvPr id="9" name="Textfeld 8"/>
        <cdr:cNvSpPr txBox="1"/>
      </cdr:nvSpPr>
      <cdr:spPr>
        <a:xfrm xmlns:a="http://schemas.openxmlformats.org/drawingml/2006/main">
          <a:off x="46503" y="187789"/>
          <a:ext cx="6387917" cy="112655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de-AT" sz="2400" b="1"/>
            <a:t>   Höherer Stressfaktor bei angestellten</a:t>
          </a:r>
          <a:r>
            <a:rPr lang="de-AT" sz="2400" b="1" baseline="0"/>
            <a:t> Ärzten</a:t>
          </a:r>
        </a:p>
        <a:p xmlns:a="http://schemas.openxmlformats.org/drawingml/2006/main">
          <a:pPr algn="l"/>
          <a:r>
            <a:rPr lang="de-AT" sz="2400" b="1" baseline="0"/>
            <a:t>   </a:t>
          </a:r>
          <a:r>
            <a:rPr lang="de-AT" sz="1800" b="1" baseline="0"/>
            <a:t>Signifikante Differenz zum niedergelassenen Bereich</a:t>
          </a:r>
          <a:r>
            <a:rPr lang="de-AT" sz="1600" b="1"/>
            <a:t/>
          </a:r>
          <a:br>
            <a:rPr lang="de-AT" sz="1600" b="1"/>
          </a:br>
          <a:endParaRPr lang="de-AT" sz="1600" b="1"/>
        </a:p>
      </cdr:txBody>
    </cdr:sp>
  </cdr:relSizeAnchor>
  <cdr:relSizeAnchor xmlns:cdr="http://schemas.openxmlformats.org/drawingml/2006/chartDrawing">
    <cdr:from>
      <cdr:x>0.88221</cdr:x>
      <cdr:y>0.8392</cdr:y>
    </cdr:from>
    <cdr:to>
      <cdr:x>1</cdr:x>
      <cdr:y>1</cdr:y>
    </cdr:to>
    <cdr:sp macro="" textlink="">
      <cdr:nvSpPr>
        <cdr:cNvPr id="10" name="Textfeld 9"/>
        <cdr:cNvSpPr txBox="1"/>
      </cdr:nvSpPr>
      <cdr:spPr>
        <a:xfrm xmlns:a="http://schemas.openxmlformats.org/drawingml/2006/main">
          <a:off x="6896101" y="496252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a:p>
      </cdr:txBody>
    </cdr:sp>
  </cdr:relSizeAnchor>
  <cdr:relSizeAnchor xmlns:cdr="http://schemas.openxmlformats.org/drawingml/2006/chartDrawing">
    <cdr:from>
      <cdr:x>0.78288</cdr:x>
      <cdr:y>0.90164</cdr:y>
    </cdr:from>
    <cdr:to>
      <cdr:x>1</cdr:x>
      <cdr:y>1</cdr:y>
    </cdr:to>
    <cdr:sp macro="" textlink="">
      <cdr:nvSpPr>
        <cdr:cNvPr id="11" name="Textfeld 10"/>
        <cdr:cNvSpPr txBox="1"/>
      </cdr:nvSpPr>
      <cdr:spPr>
        <a:xfrm xmlns:a="http://schemas.openxmlformats.org/drawingml/2006/main">
          <a:off x="5924568" y="3929089"/>
          <a:ext cx="1643074" cy="4286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i="1" dirty="0"/>
            <a:t>Quelle: </a:t>
          </a:r>
          <a:r>
            <a:rPr lang="de-AT" sz="800" i="1" dirty="0" err="1"/>
            <a:t>MedUni</a:t>
          </a:r>
          <a:r>
            <a:rPr lang="de-AT" sz="800" i="1" dirty="0"/>
            <a:t> Graz,</a:t>
          </a:r>
          <a:r>
            <a:rPr lang="de-AT" sz="800" i="1" baseline="0" dirty="0"/>
            <a:t> Arge Burnout, </a:t>
          </a:r>
          <a:br>
            <a:rPr lang="de-AT" sz="800" i="1" baseline="0" dirty="0"/>
          </a:br>
          <a:r>
            <a:rPr lang="de-AT" sz="800" i="1" baseline="0" dirty="0"/>
            <a:t>Österr. Ärztekammer, 2011</a:t>
          </a:r>
          <a:endParaRPr lang="de-AT" sz="800" i="1" dirty="0"/>
        </a:p>
      </cdr:txBody>
    </cdr:sp>
  </cdr:relSizeAnchor>
  <cdr:relSizeAnchor xmlns:cdr="http://schemas.openxmlformats.org/drawingml/2006/chartDrawing">
    <cdr:from>
      <cdr:x>0.83952</cdr:x>
      <cdr:y>0.7541</cdr:y>
    </cdr:from>
    <cdr:to>
      <cdr:x>0.94974</cdr:x>
      <cdr:y>0.79357</cdr:y>
    </cdr:to>
    <cdr:sp macro="" textlink="">
      <cdr:nvSpPr>
        <cdr:cNvPr id="13" name="Textfeld 12"/>
        <cdr:cNvSpPr txBox="1"/>
      </cdr:nvSpPr>
      <cdr:spPr>
        <a:xfrm xmlns:a="http://schemas.openxmlformats.org/drawingml/2006/main">
          <a:off x="6353196" y="3286147"/>
          <a:ext cx="834106" cy="172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a:latin typeface="Arial" pitchFamily="34" charset="0"/>
              <a:cs typeface="Arial" pitchFamily="34" charset="0"/>
            </a:rPr>
            <a:t>Prozentanteil</a:t>
          </a:r>
        </a:p>
      </cdr:txBody>
    </cdr:sp>
  </cdr:relSizeAnchor>
  <cdr:relSizeAnchor xmlns:cdr="http://schemas.openxmlformats.org/drawingml/2006/chartDrawing">
    <cdr:from>
      <cdr:x>0.02769</cdr:x>
      <cdr:y>0.80952</cdr:y>
    </cdr:from>
    <cdr:to>
      <cdr:x>0.76861</cdr:x>
      <cdr:y>0.97056</cdr:y>
    </cdr:to>
    <cdr:sp macro="" textlink="">
      <cdr:nvSpPr>
        <cdr:cNvPr id="8" name="Rechteck 7"/>
        <cdr:cNvSpPr/>
      </cdr:nvSpPr>
      <cdr:spPr>
        <a:xfrm xmlns:a="http://schemas.openxmlformats.org/drawingml/2006/main">
          <a:off x="209528" y="3643338"/>
          <a:ext cx="5607037" cy="72476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de-DE" sz="1100" i="1" dirty="0">
              <a:solidFill>
                <a:sysClr val="windowText" lastClr="000000"/>
              </a:solidFill>
            </a:rPr>
            <a:t>63,6 Prozent der 766 angestellten </a:t>
          </a:r>
          <a:r>
            <a:rPr lang="de-DE" sz="1100" i="1" dirty="0" err="1">
              <a:solidFill>
                <a:sysClr val="windowText" lastClr="000000"/>
              </a:solidFill>
            </a:rPr>
            <a:t>TeilnehmerInnen</a:t>
          </a:r>
          <a:r>
            <a:rPr lang="de-DE" sz="1100" i="1" dirty="0">
              <a:solidFill>
                <a:sysClr val="windowText" lastClr="000000"/>
              </a:solidFill>
            </a:rPr>
            <a:t> befanden</a:t>
          </a:r>
          <a:r>
            <a:rPr lang="de-DE" sz="1100" i="1" baseline="0" dirty="0">
              <a:solidFill>
                <a:sysClr val="windowText" lastClr="000000"/>
              </a:solidFill>
            </a:rPr>
            <a:t> sich</a:t>
          </a:r>
          <a:r>
            <a:rPr lang="de-DE" sz="1100" i="1" dirty="0">
              <a:solidFill>
                <a:sysClr val="windowText" lastClr="000000"/>
              </a:solidFill>
            </a:rPr>
            <a:t> in den Phasen 1-3, während es "nur" 51,9 Prozent bei den 295 niedergelassenen </a:t>
          </a:r>
          <a:r>
            <a:rPr lang="de-DE" sz="1100" i="1" dirty="0" err="1">
              <a:solidFill>
                <a:sysClr val="windowText" lastClr="000000"/>
              </a:solidFill>
            </a:rPr>
            <a:t>TeilnehmerInnen</a:t>
          </a:r>
          <a:r>
            <a:rPr lang="de-DE" sz="1100" i="1" dirty="0">
              <a:solidFill>
                <a:sysClr val="windowText" lastClr="000000"/>
              </a:solidFill>
            </a:rPr>
            <a:t> waren. Ein beachtlicher Unterschied. Bei den niedergelassenen</a:t>
          </a:r>
          <a:r>
            <a:rPr lang="de-DE" sz="1100" i="1" baseline="0" dirty="0">
              <a:solidFill>
                <a:sysClr val="windowText" lastClr="000000"/>
              </a:solidFill>
            </a:rPr>
            <a:t> Ärzten mit § 2 Kassenverträgen (große Kassen) hingegen war ein höheres Burnout-Risiko als bei Wahlärzten zu verzeichnen: 57,5 Prozent zu 52,3 Prozent.</a:t>
          </a:r>
          <a:endParaRPr lang="de-DE" sz="1100" i="1" dirty="0">
            <a:solidFill>
              <a:sysClr val="windowText" lastClr="000000"/>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0.00583</cdr:x>
      <cdr:y>0.01959</cdr:y>
    </cdr:from>
    <cdr:to>
      <cdr:x>0.80736</cdr:x>
      <cdr:y>0.20968</cdr:y>
    </cdr:to>
    <cdr:sp macro="" textlink="">
      <cdr:nvSpPr>
        <cdr:cNvPr id="9" name="Textfeld 8"/>
        <cdr:cNvSpPr txBox="1"/>
      </cdr:nvSpPr>
      <cdr:spPr>
        <a:xfrm xmlns:a="http://schemas.openxmlformats.org/drawingml/2006/main">
          <a:off x="44119" y="86767"/>
          <a:ext cx="6065692" cy="8419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de-AT" sz="2400" b="1" dirty="0"/>
            <a:t>   Verantwortung und</a:t>
          </a:r>
          <a:r>
            <a:rPr lang="de-AT" sz="2400" b="1" baseline="0" dirty="0"/>
            <a:t> Ausbildung belasten</a:t>
          </a:r>
        </a:p>
        <a:p xmlns:a="http://schemas.openxmlformats.org/drawingml/2006/main">
          <a:pPr algn="l"/>
          <a:r>
            <a:rPr lang="de-AT" sz="2400" b="1" dirty="0"/>
            <a:t>   </a:t>
          </a:r>
          <a:r>
            <a:rPr lang="de-AT" sz="1800" b="1" dirty="0"/>
            <a:t>Turnusärzte stärker Burnout gefährdet als andere Mediziner</a:t>
          </a:r>
          <a:r>
            <a:rPr lang="de-AT" sz="1600" b="1" dirty="0"/>
            <a:t/>
          </a:r>
          <a:br>
            <a:rPr lang="de-AT" sz="1600" b="1" dirty="0"/>
          </a:br>
          <a:endParaRPr lang="de-AT" sz="1600" b="1" dirty="0"/>
        </a:p>
      </cdr:txBody>
    </cdr:sp>
  </cdr:relSizeAnchor>
  <cdr:relSizeAnchor xmlns:cdr="http://schemas.openxmlformats.org/drawingml/2006/chartDrawing">
    <cdr:from>
      <cdr:x>0.76273</cdr:x>
      <cdr:y>0.8871</cdr:y>
    </cdr:from>
    <cdr:to>
      <cdr:x>0.98678</cdr:x>
      <cdr:y>0.97077</cdr:y>
    </cdr:to>
    <cdr:sp macro="" textlink="">
      <cdr:nvSpPr>
        <cdr:cNvPr id="11" name="Textfeld 10"/>
        <cdr:cNvSpPr txBox="1"/>
      </cdr:nvSpPr>
      <cdr:spPr>
        <a:xfrm xmlns:a="http://schemas.openxmlformats.org/drawingml/2006/main">
          <a:off x="5772069" y="3929091"/>
          <a:ext cx="1695530" cy="3705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i="1" dirty="0"/>
            <a:t>Quelle: </a:t>
          </a:r>
          <a:r>
            <a:rPr lang="de-AT" sz="800" i="1" dirty="0" err="1"/>
            <a:t>MedUni</a:t>
          </a:r>
          <a:r>
            <a:rPr lang="de-AT" sz="800" i="1" dirty="0"/>
            <a:t> Graz,</a:t>
          </a:r>
          <a:r>
            <a:rPr lang="de-AT" sz="800" i="1" baseline="0" dirty="0"/>
            <a:t> Arge Burnout, </a:t>
          </a:r>
          <a:br>
            <a:rPr lang="de-AT" sz="800" i="1" baseline="0" dirty="0"/>
          </a:br>
          <a:r>
            <a:rPr lang="de-AT" sz="800" i="1" baseline="0" dirty="0"/>
            <a:t>Österr. Ärztekammer, 2011</a:t>
          </a:r>
          <a:endParaRPr lang="de-AT" sz="800" i="1" dirty="0"/>
        </a:p>
      </cdr:txBody>
    </cdr:sp>
  </cdr:relSizeAnchor>
  <cdr:relSizeAnchor xmlns:cdr="http://schemas.openxmlformats.org/drawingml/2006/chartDrawing">
    <cdr:from>
      <cdr:x>0.8584</cdr:x>
      <cdr:y>0.72</cdr:y>
    </cdr:from>
    <cdr:to>
      <cdr:x>0.96862</cdr:x>
      <cdr:y>0.75947</cdr:y>
    </cdr:to>
    <cdr:sp macro="" textlink="">
      <cdr:nvSpPr>
        <cdr:cNvPr id="13" name="Textfeld 12"/>
        <cdr:cNvSpPr txBox="1"/>
      </cdr:nvSpPr>
      <cdr:spPr>
        <a:xfrm xmlns:a="http://schemas.openxmlformats.org/drawingml/2006/main">
          <a:off x="6496071" y="3286149"/>
          <a:ext cx="834106" cy="1801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dirty="0">
              <a:latin typeface="Arial" pitchFamily="34" charset="0"/>
              <a:cs typeface="Arial" pitchFamily="34" charset="0"/>
            </a:rPr>
            <a:t>Prozentanteil</a:t>
          </a:r>
        </a:p>
      </cdr:txBody>
    </cdr:sp>
  </cdr:relSizeAnchor>
  <cdr:relSizeAnchor xmlns:cdr="http://schemas.openxmlformats.org/drawingml/2006/chartDrawing">
    <cdr:from>
      <cdr:x>0.02769</cdr:x>
      <cdr:y>0.77419</cdr:y>
    </cdr:from>
    <cdr:to>
      <cdr:x>0.7686</cdr:x>
      <cdr:y>0.92117</cdr:y>
    </cdr:to>
    <cdr:sp macro="" textlink="">
      <cdr:nvSpPr>
        <cdr:cNvPr id="8" name="Rechteck 7"/>
        <cdr:cNvSpPr/>
      </cdr:nvSpPr>
      <cdr:spPr>
        <a:xfrm xmlns:a="http://schemas.openxmlformats.org/drawingml/2006/main">
          <a:off x="209527" y="3429025"/>
          <a:ext cx="5606942" cy="65099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de-DE" sz="1100" i="1" dirty="0">
              <a:solidFill>
                <a:sysClr val="windowText" lastClr="000000"/>
              </a:solidFill>
            </a:rPr>
            <a:t>Turnusärzte</a:t>
          </a:r>
          <a:r>
            <a:rPr lang="de-DE" sz="1100" i="1" baseline="0" dirty="0">
              <a:solidFill>
                <a:sysClr val="windowText" lastClr="000000"/>
              </a:solidFill>
            </a:rPr>
            <a:t> sind mit 66,7 Prozent in den Phasen 1-3 (132 </a:t>
          </a:r>
          <a:r>
            <a:rPr lang="de-DE" sz="1100" i="1" baseline="0" dirty="0" err="1">
              <a:solidFill>
                <a:sysClr val="windowText" lastClr="000000"/>
              </a:solidFill>
            </a:rPr>
            <a:t>TeilnehmerInnen</a:t>
          </a:r>
          <a:r>
            <a:rPr lang="de-DE" sz="1100" i="1" baseline="0" dirty="0">
              <a:solidFill>
                <a:sysClr val="windowText" lastClr="000000"/>
              </a:solidFill>
            </a:rPr>
            <a:t>) deutlich stärker Burnout gefährdet als Allgemeinmediziner (50,4 Prozent der 240 </a:t>
          </a:r>
          <a:r>
            <a:rPr lang="de-DE" sz="1100" i="1" baseline="0" dirty="0" err="1">
              <a:solidFill>
                <a:sysClr val="windowText" lastClr="000000"/>
              </a:solidFill>
            </a:rPr>
            <a:t>TeilnehmerInnen</a:t>
          </a:r>
          <a:r>
            <a:rPr lang="de-DE" sz="1100" i="1" baseline="0" dirty="0">
              <a:solidFill>
                <a:sysClr val="windowText" lastClr="000000"/>
              </a:solidFill>
            </a:rPr>
            <a:t>), die wesentlich häufiger Patientengespräche führen. Leitende Ärzte sind mit 61,9 Prozent deutlich stärker betroffen als Ärzte mit niedriger Position. Verantwortung und Ausbildung führen offensichtlich zu vermehrtem Stress und in weiterer Folge zu  Burnout.</a:t>
          </a:r>
          <a:endParaRPr lang="de-DE" sz="1100" i="1" dirty="0">
            <a:solidFill>
              <a:sysClr val="windowText" lastClr="000000"/>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0.00583</cdr:x>
      <cdr:y>0.03183</cdr:y>
    </cdr:from>
    <cdr:to>
      <cdr:x>0.80736</cdr:x>
      <cdr:y>0.22278</cdr:y>
    </cdr:to>
    <cdr:sp macro="" textlink="">
      <cdr:nvSpPr>
        <cdr:cNvPr id="9" name="Textfeld 8"/>
        <cdr:cNvSpPr txBox="1"/>
      </cdr:nvSpPr>
      <cdr:spPr>
        <a:xfrm xmlns:a="http://schemas.openxmlformats.org/drawingml/2006/main">
          <a:off x="46503" y="187789"/>
          <a:ext cx="6387917" cy="112655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de-AT" sz="2200" b="1"/>
            <a:t>   Burnout-Gefährdung</a:t>
          </a:r>
          <a:r>
            <a:rPr lang="de-AT" sz="2200" b="1" baseline="0"/>
            <a:t> in Standard-Krankenhäusern größer</a:t>
          </a:r>
        </a:p>
        <a:p xmlns:a="http://schemas.openxmlformats.org/drawingml/2006/main">
          <a:pPr algn="l"/>
          <a:r>
            <a:rPr lang="de-AT" sz="2200" b="1" baseline="0"/>
            <a:t>   als in Schwerpunktkrankenhäusern </a:t>
          </a:r>
          <a:r>
            <a:rPr lang="de-AT" sz="1600" b="1"/>
            <a:t/>
          </a:r>
          <a:br>
            <a:rPr lang="de-AT" sz="1600" b="1"/>
          </a:br>
          <a:endParaRPr lang="de-AT" sz="1600" b="1"/>
        </a:p>
      </cdr:txBody>
    </cdr:sp>
  </cdr:relSizeAnchor>
  <cdr:relSizeAnchor xmlns:cdr="http://schemas.openxmlformats.org/drawingml/2006/chartDrawing">
    <cdr:from>
      <cdr:x>0.88221</cdr:x>
      <cdr:y>0.8392</cdr:y>
    </cdr:from>
    <cdr:to>
      <cdr:x>1</cdr:x>
      <cdr:y>1</cdr:y>
    </cdr:to>
    <cdr:sp macro="" textlink="">
      <cdr:nvSpPr>
        <cdr:cNvPr id="10" name="Textfeld 9"/>
        <cdr:cNvSpPr txBox="1"/>
      </cdr:nvSpPr>
      <cdr:spPr>
        <a:xfrm xmlns:a="http://schemas.openxmlformats.org/drawingml/2006/main">
          <a:off x="6896101" y="496252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a:p>
      </cdr:txBody>
    </cdr:sp>
  </cdr:relSizeAnchor>
  <cdr:relSizeAnchor xmlns:cdr="http://schemas.openxmlformats.org/drawingml/2006/chartDrawing">
    <cdr:from>
      <cdr:x>0.76621</cdr:x>
      <cdr:y>0.90513</cdr:y>
    </cdr:from>
    <cdr:to>
      <cdr:x>0.97755</cdr:x>
      <cdr:y>1</cdr:y>
    </cdr:to>
    <cdr:sp macro="" textlink="">
      <cdr:nvSpPr>
        <cdr:cNvPr id="11" name="Textfeld 10"/>
        <cdr:cNvSpPr txBox="1"/>
      </cdr:nvSpPr>
      <cdr:spPr>
        <a:xfrm xmlns:a="http://schemas.openxmlformats.org/drawingml/2006/main">
          <a:off x="5853130" y="4000528"/>
          <a:ext cx="1614470" cy="41931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i="1" dirty="0"/>
            <a:t>Quelle: </a:t>
          </a:r>
          <a:r>
            <a:rPr lang="de-AT" sz="800" i="1" dirty="0" err="1"/>
            <a:t>MedUni</a:t>
          </a:r>
          <a:r>
            <a:rPr lang="de-AT" sz="800" i="1" dirty="0"/>
            <a:t> Graz,</a:t>
          </a:r>
          <a:r>
            <a:rPr lang="de-AT" sz="800" i="1" baseline="0" dirty="0"/>
            <a:t> Arge Burnout, </a:t>
          </a:r>
          <a:br>
            <a:rPr lang="de-AT" sz="800" i="1" baseline="0" dirty="0"/>
          </a:br>
          <a:r>
            <a:rPr lang="de-AT" sz="800" i="1" baseline="0" dirty="0"/>
            <a:t>Österr. Ärztekammer, 2011</a:t>
          </a:r>
          <a:endParaRPr lang="de-AT" sz="800" i="1" dirty="0"/>
        </a:p>
      </cdr:txBody>
    </cdr:sp>
  </cdr:relSizeAnchor>
  <cdr:relSizeAnchor xmlns:cdr="http://schemas.openxmlformats.org/drawingml/2006/chartDrawing">
    <cdr:from>
      <cdr:x>0.84102</cdr:x>
      <cdr:y>0.69501</cdr:y>
    </cdr:from>
    <cdr:to>
      <cdr:x>0.95124</cdr:x>
      <cdr:y>0.73448</cdr:y>
    </cdr:to>
    <cdr:sp macro="" textlink="">
      <cdr:nvSpPr>
        <cdr:cNvPr id="13" name="Textfeld 12"/>
        <cdr:cNvSpPr txBox="1"/>
      </cdr:nvSpPr>
      <cdr:spPr>
        <a:xfrm xmlns:a="http://schemas.openxmlformats.org/drawingml/2006/main">
          <a:off x="6424634" y="3071834"/>
          <a:ext cx="841979" cy="1744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AT" sz="800" dirty="0">
              <a:latin typeface="Arial" pitchFamily="34" charset="0"/>
              <a:cs typeface="Arial" pitchFamily="34" charset="0"/>
            </a:rPr>
            <a:t>Prozentanteil</a:t>
          </a:r>
        </a:p>
      </cdr:txBody>
    </cdr:sp>
  </cdr:relSizeAnchor>
  <cdr:relSizeAnchor xmlns:cdr="http://schemas.openxmlformats.org/drawingml/2006/chartDrawing">
    <cdr:from>
      <cdr:x>0.03678</cdr:x>
      <cdr:y>0.77583</cdr:y>
    </cdr:from>
    <cdr:to>
      <cdr:x>0.83352</cdr:x>
      <cdr:y>0.92291</cdr:y>
    </cdr:to>
    <cdr:sp macro="" textlink="">
      <cdr:nvSpPr>
        <cdr:cNvPr id="8" name="Rechteck 7"/>
        <cdr:cNvSpPr/>
      </cdr:nvSpPr>
      <cdr:spPr>
        <a:xfrm xmlns:a="http://schemas.openxmlformats.org/drawingml/2006/main">
          <a:off x="280966" y="3429024"/>
          <a:ext cx="6086360" cy="65009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de-DE" sz="1100" i="1" dirty="0">
              <a:solidFill>
                <a:sysClr val="windowText" lastClr="000000"/>
              </a:solidFill>
            </a:rPr>
            <a:t>In</a:t>
          </a:r>
          <a:r>
            <a:rPr lang="de-DE" sz="1100" i="1" baseline="0" dirty="0">
              <a:solidFill>
                <a:sysClr val="windowText" lastClr="000000"/>
              </a:solidFill>
            </a:rPr>
            <a:t> </a:t>
          </a:r>
          <a:r>
            <a:rPr lang="de-DE" sz="1100" i="1" dirty="0">
              <a:solidFill>
                <a:sysClr val="windowText" lastClr="000000"/>
              </a:solidFill>
            </a:rPr>
            <a:t>Stan</a:t>
          </a:r>
          <a:r>
            <a:rPr lang="de-DE" sz="1100" i="1" baseline="0" dirty="0">
              <a:solidFill>
                <a:sysClr val="windowText" lastClr="000000"/>
              </a:solidFill>
            </a:rPr>
            <a:t>dardkrankenhäusern ist die Burnout-Gefährdung höher als in Schwerpunktkrankenhäusern. Das liegt zum Teil an den schlechteren technischen Infrastrukturen der Standard-KH, der höheren Bandbreite von zu behandelnden Patienten und wahrscheinlich auch an einer quantitativ geringeren Personalausstattung. Das AKH liegt im Wiener Schnitt: 60, 3 Prozent der dort arbeitenden </a:t>
          </a:r>
          <a:r>
            <a:rPr lang="de-DE" sz="1100" i="1" baseline="0" dirty="0" smtClean="0">
              <a:solidFill>
                <a:sysClr val="windowText" lastClr="000000"/>
              </a:solidFill>
            </a:rPr>
            <a:t/>
          </a:r>
          <a:br>
            <a:rPr lang="de-DE" sz="1100" i="1" baseline="0" dirty="0" smtClean="0">
              <a:solidFill>
                <a:sysClr val="windowText" lastClr="000000"/>
              </a:solidFill>
            </a:rPr>
          </a:br>
          <a:r>
            <a:rPr lang="de-DE" sz="1100" i="1" baseline="0" dirty="0" smtClean="0">
              <a:solidFill>
                <a:sysClr val="windowText" lastClr="000000"/>
              </a:solidFill>
            </a:rPr>
            <a:t>Ärzte </a:t>
          </a:r>
          <a:r>
            <a:rPr lang="de-DE" sz="1100" i="1" baseline="0" dirty="0">
              <a:solidFill>
                <a:sysClr val="windowText" lastClr="000000"/>
              </a:solidFill>
            </a:rPr>
            <a:t>befinden sich in Phase 1-3.</a:t>
          </a:r>
          <a:endParaRPr lang="de-DE" sz="1100" i="1" dirty="0">
            <a:solidFill>
              <a:sysClr val="windowText" lastClr="000000"/>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0.74923</cdr:x>
      <cdr:y>0.93353</cdr:y>
    </cdr:from>
    <cdr:to>
      <cdr:x>0.95492</cdr:x>
      <cdr:y>0.96649</cdr:y>
    </cdr:to>
    <cdr:sp macro="" textlink="">
      <cdr:nvSpPr>
        <cdr:cNvPr id="2" name="Textfeld 1"/>
        <cdr:cNvSpPr txBox="1"/>
      </cdr:nvSpPr>
      <cdr:spPr>
        <a:xfrm xmlns:a="http://schemas.openxmlformats.org/drawingml/2006/main">
          <a:off x="6877900" y="5410766"/>
          <a:ext cx="1888234" cy="19103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de-AT" sz="700" i="1" dirty="0"/>
            <a:t>*Quelle: GÖD ,</a:t>
          </a:r>
          <a:r>
            <a:rPr lang="de-AT" sz="700" i="1" baseline="0" dirty="0"/>
            <a:t>    **Quelle ARGE Burnout, 2011</a:t>
          </a:r>
          <a:endParaRPr lang="de-AT" sz="700" i="1" dirty="0"/>
        </a:p>
      </cdr:txBody>
    </cdr:sp>
  </cdr:relSizeAnchor>
  <cdr:relSizeAnchor xmlns:cdr="http://schemas.openxmlformats.org/drawingml/2006/chartDrawing">
    <cdr:from>
      <cdr:x>0.04657</cdr:x>
      <cdr:y>0.88472</cdr:y>
    </cdr:from>
    <cdr:to>
      <cdr:x>0.6633</cdr:x>
      <cdr:y>0.94568</cdr:y>
    </cdr:to>
    <cdr:sp macro="" textlink="">
      <cdr:nvSpPr>
        <cdr:cNvPr id="5" name="Textfeld 4"/>
        <cdr:cNvSpPr txBox="1"/>
      </cdr:nvSpPr>
      <cdr:spPr>
        <a:xfrm xmlns:a="http://schemas.openxmlformats.org/drawingml/2006/main">
          <a:off x="352404" y="3837920"/>
          <a:ext cx="4667192" cy="26444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de-AT" sz="1100" i="1" dirty="0"/>
            <a:t>33,5 Prozent der Pflichtschullehrer in Wien sind ernsthaft gefährdet,</a:t>
          </a:r>
          <a:r>
            <a:rPr lang="de-AT" sz="1100" i="1" baseline="0" dirty="0"/>
            <a:t> </a:t>
          </a:r>
          <a:r>
            <a:rPr lang="de-AT" sz="1100" i="1" dirty="0"/>
            <a:t>21,5 Prozent der Richter.</a:t>
          </a:r>
        </a:p>
      </cdr:txBody>
    </cdr:sp>
  </cdr:relSizeAnchor>
  <cdr:relSizeAnchor xmlns:cdr="http://schemas.openxmlformats.org/drawingml/2006/chartDrawing">
    <cdr:from>
      <cdr:x>0.15356</cdr:x>
      <cdr:y>0.51931</cdr:y>
    </cdr:from>
    <cdr:to>
      <cdr:x>0.62255</cdr:x>
      <cdr:y>0.51958</cdr:y>
    </cdr:to>
    <cdr:sp macro="" textlink="">
      <cdr:nvSpPr>
        <cdr:cNvPr id="9" name="Gerade Verbindung 8"/>
        <cdr:cNvSpPr/>
      </cdr:nvSpPr>
      <cdr:spPr>
        <a:xfrm xmlns:a="http://schemas.openxmlformats.org/drawingml/2006/main">
          <a:off x="1409659" y="3009922"/>
          <a:ext cx="4305328" cy="1565"/>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de-DE"/>
        </a:p>
      </cdr:txBody>
    </cdr:sp>
  </cdr:relSizeAnchor>
</c:userShapes>
</file>

<file path=ppt/drawings/drawing8.xml><?xml version="1.0" encoding="utf-8"?>
<c:userShapes xmlns:c="http://schemas.openxmlformats.org/drawingml/2006/chart">
  <cdr:relSizeAnchor xmlns:cdr="http://schemas.openxmlformats.org/drawingml/2006/chartDrawing">
    <cdr:from>
      <cdr:x>0.79385</cdr:x>
      <cdr:y>0.94253</cdr:y>
    </cdr:from>
    <cdr:to>
      <cdr:x>0.97494</cdr:x>
      <cdr:y>0.98891</cdr:y>
    </cdr:to>
    <cdr:sp macro="" textlink="">
      <cdr:nvSpPr>
        <cdr:cNvPr id="3" name="Textfeld 2"/>
        <cdr:cNvSpPr txBox="1"/>
      </cdr:nvSpPr>
      <cdr:spPr>
        <a:xfrm xmlns:a="http://schemas.openxmlformats.org/drawingml/2006/main">
          <a:off x="6049138" y="4856877"/>
          <a:ext cx="1379906" cy="23899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de-AT" sz="700" i="1"/>
            <a:t>Quelle:  APA, Hauptverband, 2011</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1D508FE8-D836-4F1F-A8B1-ADD054BEC999}" type="datetime1">
              <a:rPr lang="de-DE"/>
              <a:pPr>
                <a:defRPr/>
              </a:pPr>
              <a:t>06.07.2011</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A46205CA-8E10-4651-9D80-AB98F9B24F1B}" type="slidenum">
              <a:rPr lang="de-DE"/>
              <a:pPr>
                <a:defRPr/>
              </a:pPr>
              <a:t>‹Nr.›</a:t>
            </a:fld>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E8B6E804-42F3-425C-9E07-EB725A0333C3}" type="datetime1">
              <a:rPr lang="de-DE"/>
              <a:pPr>
                <a:defRPr/>
              </a:pPr>
              <a:t>06.07.2011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de-DE" noProof="0" smtClean="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7EE1C67-402F-4011-B307-2EB7471B472F}" type="slidenum">
              <a:rPr lang="de-DE"/>
              <a:pPr>
                <a:defRPr/>
              </a:pPr>
              <a:t>‹Nr.›</a:t>
            </a:fld>
            <a:endParaRPr 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70"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7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7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7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7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elfoli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1026" name="Bild 7" descr="Master_AEK_mittel.pdf"/>
          <p:cNvPicPr>
            <a:picLocks noChangeAspect="1"/>
          </p:cNvPicPr>
          <p:nvPr userDrawn="1"/>
        </p:nvPicPr>
        <p:blipFill>
          <a:blip r:embed="rId3"/>
          <a:srcRect/>
          <a:stretch>
            <a:fillRect/>
          </a:stretch>
        </p:blipFill>
        <p:spPr bwMode="auto">
          <a:xfrm>
            <a:off x="0" y="3175"/>
            <a:ext cx="9144000" cy="6851650"/>
          </a:xfrm>
          <a:prstGeom prst="rect">
            <a:avLst/>
          </a:prstGeom>
          <a:noFill/>
          <a:ln w="9525">
            <a:noFill/>
            <a:miter lim="800000"/>
            <a:headEnd/>
            <a:tailEnd/>
          </a:ln>
        </p:spPr>
      </p:pic>
      <p:sp>
        <p:nvSpPr>
          <p:cNvPr id="4" name="Datumsplatzhalter 3"/>
          <p:cNvSpPr>
            <a:spLocks noGrp="1"/>
          </p:cNvSpPr>
          <p:nvPr>
            <p:ph type="dt" sz="half" idx="2"/>
          </p:nvPr>
        </p:nvSpPr>
        <p:spPr>
          <a:xfrm>
            <a:off x="1219200" y="6248400"/>
            <a:ext cx="14478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Verdana" pitchFamily="34" charset="0"/>
              </a:defRPr>
            </a:lvl1pPr>
          </a:lstStyle>
          <a:p>
            <a:pPr>
              <a:defRPr/>
            </a:pPr>
            <a:r>
              <a:rPr lang="de-DE" dirty="0" smtClean="0"/>
              <a:t>06.07.2011</a:t>
            </a:r>
            <a:endParaRPr lang="de-DE" dirty="0"/>
          </a:p>
        </p:txBody>
      </p:sp>
      <p:sp>
        <p:nvSpPr>
          <p:cNvPr id="6" name="Foliennummernplatzhalter 5"/>
          <p:cNvSpPr>
            <a:spLocks noGrp="1"/>
          </p:cNvSpPr>
          <p:nvPr>
            <p:ph type="sldNum" sz="quarter" idx="4"/>
          </p:nvPr>
        </p:nvSpPr>
        <p:spPr>
          <a:xfrm>
            <a:off x="6553200" y="62484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a:defRPr/>
            </a:pPr>
            <a:fld id="{E659F8E3-7614-4F30-A19F-A628C894DB45}" type="slidenum">
              <a:rPr lang="de-DE"/>
              <a:pPr>
                <a:defRPr/>
              </a:pPr>
              <a:t>‹Nr.›</a:t>
            </a:fld>
            <a:endParaRPr lang="de-DE"/>
          </a:p>
        </p:txBody>
      </p:sp>
      <p:sp>
        <p:nvSpPr>
          <p:cNvPr id="12" name="Textfeld 11"/>
          <p:cNvSpPr txBox="1"/>
          <p:nvPr userDrawn="1"/>
        </p:nvSpPr>
        <p:spPr>
          <a:xfrm>
            <a:off x="1219200" y="733425"/>
            <a:ext cx="4114800" cy="257175"/>
          </a:xfrm>
          <a:prstGeom prst="rect">
            <a:avLst/>
          </a:prstGeom>
          <a:noFill/>
        </p:spPr>
        <p:txBody>
          <a:bodyPr>
            <a:spAutoFit/>
          </a:bodyPr>
          <a:lstStyle/>
          <a:p>
            <a:pPr>
              <a:defRPr/>
            </a:pPr>
            <a:r>
              <a:rPr lang="de-DE" sz="1600" b="1" baseline="30000" dirty="0" smtClean="0">
                <a:solidFill>
                  <a:srgbClr val="A6A6A6"/>
                </a:solidFill>
                <a:latin typeface="Verdana" pitchFamily="34" charset="0"/>
              </a:rPr>
              <a:t>HINTERGRUNDSGESPRÄCH BURNOUT</a:t>
            </a:r>
            <a:endParaRPr lang="de-DE" sz="1600" b="1" baseline="30000" dirty="0">
              <a:solidFill>
                <a:srgbClr val="A6A6A6"/>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57" r:id="rId1"/>
  </p:sldLayoutIdLst>
  <p:hf hdr="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70"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70"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70"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70"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70" charset="-128"/>
        </a:defRPr>
      </a:lvl5pPr>
      <a:lvl6pPr marL="457200" algn="ctr" defTabSz="457200" rtl="0" fontAlgn="base">
        <a:spcBef>
          <a:spcPct val="0"/>
        </a:spcBef>
        <a:spcAft>
          <a:spcPct val="0"/>
        </a:spcAft>
        <a:defRPr sz="4400">
          <a:solidFill>
            <a:schemeClr val="tx1"/>
          </a:solidFill>
          <a:latin typeface="Calibri" pitchFamily="34" charset="0"/>
          <a:ea typeface="ＭＳ Ｐゴシック" pitchFamily="70" charset="-128"/>
        </a:defRPr>
      </a:lvl6pPr>
      <a:lvl7pPr marL="914400" algn="ctr" defTabSz="457200" rtl="0" fontAlgn="base">
        <a:spcBef>
          <a:spcPct val="0"/>
        </a:spcBef>
        <a:spcAft>
          <a:spcPct val="0"/>
        </a:spcAft>
        <a:defRPr sz="4400">
          <a:solidFill>
            <a:schemeClr val="tx1"/>
          </a:solidFill>
          <a:latin typeface="Calibri" pitchFamily="34" charset="0"/>
          <a:ea typeface="ＭＳ Ｐゴシック" pitchFamily="70" charset="-128"/>
        </a:defRPr>
      </a:lvl7pPr>
      <a:lvl8pPr marL="1371600" algn="ctr" defTabSz="457200" rtl="0" fontAlgn="base">
        <a:spcBef>
          <a:spcPct val="0"/>
        </a:spcBef>
        <a:spcAft>
          <a:spcPct val="0"/>
        </a:spcAft>
        <a:defRPr sz="4400">
          <a:solidFill>
            <a:schemeClr val="tx1"/>
          </a:solidFill>
          <a:latin typeface="Calibri" pitchFamily="34" charset="0"/>
          <a:ea typeface="ＭＳ Ｐゴシック" pitchFamily="70" charset="-128"/>
        </a:defRPr>
      </a:lvl8pPr>
      <a:lvl9pPr marL="1828800" algn="ctr" defTabSz="457200" rtl="0" fontAlgn="base">
        <a:spcBef>
          <a:spcPct val="0"/>
        </a:spcBef>
        <a:spcAft>
          <a:spcPct val="0"/>
        </a:spcAft>
        <a:defRPr sz="4400">
          <a:solidFill>
            <a:schemeClr val="tx1"/>
          </a:solidFill>
          <a:latin typeface="Calibri" pitchFamily="34" charset="0"/>
          <a:ea typeface="ＭＳ Ｐゴシック" pitchFamily="7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70"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7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7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7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7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1</a:t>
            </a:fld>
            <a:endParaRPr lang="de-DE" smtClean="0"/>
          </a:p>
        </p:txBody>
      </p:sp>
      <p:sp>
        <p:nvSpPr>
          <p:cNvPr id="3078" name="Textfeld 13"/>
          <p:cNvSpPr txBox="1">
            <a:spLocks noChangeArrowheads="1"/>
          </p:cNvSpPr>
          <p:nvPr/>
        </p:nvSpPr>
        <p:spPr bwMode="auto">
          <a:xfrm>
            <a:off x="1231900" y="1676401"/>
            <a:ext cx="7683500" cy="1200329"/>
          </a:xfrm>
          <a:prstGeom prst="rect">
            <a:avLst/>
          </a:prstGeom>
          <a:noFill/>
          <a:ln w="9525">
            <a:noFill/>
            <a:miter lim="800000"/>
            <a:headEnd/>
            <a:tailEnd/>
          </a:ln>
        </p:spPr>
        <p:txBody>
          <a:bodyPr wrap="square">
            <a:spAutoFit/>
          </a:bodyPr>
          <a:lstStyle/>
          <a:p>
            <a:r>
              <a:rPr lang="de-DE" sz="3400" b="1" baseline="30000" dirty="0" smtClean="0">
                <a:solidFill>
                  <a:srgbClr val="800000"/>
                </a:solidFill>
                <a:latin typeface="Verdana" pitchFamily="34" charset="0"/>
              </a:rPr>
              <a:t>„BURNOUT“</a:t>
            </a:r>
            <a:r>
              <a:rPr lang="de-DE" sz="3400" baseline="30000" dirty="0" smtClean="0">
                <a:solidFill>
                  <a:srgbClr val="800000"/>
                </a:solidFill>
                <a:latin typeface="Verdana" pitchFamily="34" charset="0"/>
              </a:rPr>
              <a:t> Die Belastung der Wiener Ärzte steigt</a:t>
            </a:r>
            <a:endParaRPr lang="de-AT" sz="3400" dirty="0" smtClean="0"/>
          </a:p>
          <a:p>
            <a:endParaRPr lang="de-DE" sz="3000" baseline="30000" dirty="0">
              <a:solidFill>
                <a:srgbClr val="800000"/>
              </a:solidFill>
              <a:latin typeface="Verdana" pitchFamily="34" charset="0"/>
            </a:endParaRPr>
          </a:p>
          <a:p>
            <a:endParaRPr lang="de-DE" dirty="0">
              <a:latin typeface="Calibri" pitchFamily="34" charset="0"/>
            </a:endParaRPr>
          </a:p>
        </p:txBody>
      </p:sp>
      <p:sp>
        <p:nvSpPr>
          <p:cNvPr id="6" name="Textfeld 5"/>
          <p:cNvSpPr txBox="1"/>
          <p:nvPr/>
        </p:nvSpPr>
        <p:spPr>
          <a:xfrm>
            <a:off x="1244500" y="2357430"/>
            <a:ext cx="7534434" cy="3877985"/>
          </a:xfrm>
          <a:prstGeom prst="rect">
            <a:avLst/>
          </a:prstGeom>
          <a:noFill/>
        </p:spPr>
        <p:txBody>
          <a:bodyPr wrap="square" rtlCol="0">
            <a:spAutoFit/>
          </a:bodyPr>
          <a:lstStyle/>
          <a:p>
            <a:pPr algn="ctr"/>
            <a:r>
              <a:rPr lang="de-AT" sz="2100" b="1" dirty="0" smtClean="0">
                <a:solidFill>
                  <a:schemeClr val="tx1">
                    <a:lumMod val="75000"/>
                    <a:lumOff val="25000"/>
                  </a:schemeClr>
                </a:solidFill>
                <a:latin typeface="Verdana" pitchFamily="34" charset="0"/>
                <a:ea typeface="Verdana" pitchFamily="34" charset="0"/>
                <a:cs typeface="Verdana" pitchFamily="34" charset="0"/>
              </a:rPr>
              <a:t>Hintergrundgespräch der </a:t>
            </a:r>
            <a:r>
              <a:rPr lang="de-AT" b="1" dirty="0" smtClean="0">
                <a:solidFill>
                  <a:schemeClr val="tx1">
                    <a:lumMod val="75000"/>
                    <a:lumOff val="25000"/>
                  </a:schemeClr>
                </a:solidFill>
                <a:latin typeface="Verdana" pitchFamily="34" charset="0"/>
                <a:ea typeface="Verdana" pitchFamily="34" charset="0"/>
                <a:cs typeface="Verdana" pitchFamily="34" charset="0"/>
              </a:rPr>
              <a:t>Ärztekammer für Wien</a:t>
            </a:r>
          </a:p>
          <a:p>
            <a:pPr algn="ctr">
              <a:lnSpc>
                <a:spcPct val="150000"/>
              </a:lnSpc>
            </a:pPr>
            <a:r>
              <a:rPr lang="de-AT" dirty="0" smtClean="0">
                <a:latin typeface="Verdana" pitchFamily="34" charset="0"/>
                <a:ea typeface="Verdana" pitchFamily="34" charset="0"/>
                <a:cs typeface="Verdana" pitchFamily="34" charset="0"/>
              </a:rPr>
              <a:t>mit</a:t>
            </a:r>
          </a:p>
          <a:p>
            <a:pPr algn="ctr">
              <a:lnSpc>
                <a:spcPct val="150000"/>
              </a:lnSpc>
            </a:pPr>
            <a:r>
              <a:rPr lang="de-AT" dirty="0" smtClean="0">
                <a:latin typeface="Verdana" pitchFamily="34" charset="0"/>
                <a:ea typeface="Verdana" pitchFamily="34" charset="0"/>
                <a:cs typeface="Verdana" pitchFamily="34" charset="0"/>
              </a:rPr>
              <a:t>Univ. Prof. Dr. Thomas </a:t>
            </a:r>
            <a:r>
              <a:rPr lang="de-AT" dirty="0" err="1" smtClean="0">
                <a:latin typeface="Verdana" pitchFamily="34" charset="0"/>
                <a:ea typeface="Verdana" pitchFamily="34" charset="0"/>
                <a:cs typeface="Verdana" pitchFamily="34" charset="0"/>
              </a:rPr>
              <a:t>Szekeres</a:t>
            </a:r>
            <a:endParaRPr lang="de-AT" dirty="0" smtClean="0">
              <a:latin typeface="Verdana" pitchFamily="34" charset="0"/>
              <a:ea typeface="Verdana" pitchFamily="34" charset="0"/>
              <a:cs typeface="Verdana" pitchFamily="34" charset="0"/>
            </a:endParaRPr>
          </a:p>
          <a:p>
            <a:pPr algn="ctr">
              <a:lnSpc>
                <a:spcPct val="150000"/>
              </a:lnSpc>
            </a:pPr>
            <a:r>
              <a:rPr lang="de-AT" dirty="0" smtClean="0">
                <a:latin typeface="Verdana" pitchFamily="34" charset="0"/>
                <a:ea typeface="Verdana" pitchFamily="34" charset="0"/>
                <a:cs typeface="Verdana" pitchFamily="34" charset="0"/>
              </a:rPr>
              <a:t>Univ. Prof. Dr. Robert </a:t>
            </a:r>
            <a:r>
              <a:rPr lang="de-AT" dirty="0" err="1" smtClean="0">
                <a:latin typeface="Verdana" pitchFamily="34" charset="0"/>
                <a:ea typeface="Verdana" pitchFamily="34" charset="0"/>
                <a:cs typeface="Verdana" pitchFamily="34" charset="0"/>
              </a:rPr>
              <a:t>Hawliczek</a:t>
            </a:r>
            <a:endParaRPr lang="de-AT" dirty="0" smtClean="0">
              <a:latin typeface="Verdana" pitchFamily="34" charset="0"/>
              <a:ea typeface="Verdana" pitchFamily="34" charset="0"/>
              <a:cs typeface="Verdana" pitchFamily="34" charset="0"/>
            </a:endParaRPr>
          </a:p>
          <a:p>
            <a:pPr algn="ctr">
              <a:lnSpc>
                <a:spcPct val="150000"/>
              </a:lnSpc>
            </a:pPr>
            <a:r>
              <a:rPr lang="de-AT" dirty="0" smtClean="0">
                <a:latin typeface="Verdana" pitchFamily="34" charset="0"/>
                <a:ea typeface="Verdana" pitchFamily="34" charset="0"/>
                <a:cs typeface="Verdana" pitchFamily="34" charset="0"/>
              </a:rPr>
              <a:t>Univ. Prof. Dr. Peter Hofmann</a:t>
            </a:r>
          </a:p>
          <a:p>
            <a:pPr algn="ctr"/>
            <a:r>
              <a:rPr lang="de-AT" dirty="0" smtClean="0">
                <a:latin typeface="Verdana" pitchFamily="34" charset="0"/>
                <a:ea typeface="Verdana" pitchFamily="34" charset="0"/>
                <a:cs typeface="Verdana" pitchFamily="34" charset="0"/>
              </a:rPr>
              <a:t> </a:t>
            </a:r>
          </a:p>
          <a:p>
            <a:pPr algn="ctr">
              <a:lnSpc>
                <a:spcPct val="150000"/>
              </a:lnSpc>
            </a:pPr>
            <a:r>
              <a:rPr lang="de-AT" dirty="0" smtClean="0">
                <a:latin typeface="Verdana" pitchFamily="34" charset="0"/>
                <a:ea typeface="Verdana" pitchFamily="34" charset="0"/>
                <a:cs typeface="Verdana" pitchFamily="34" charset="0"/>
              </a:rPr>
              <a:t>6. Juli 2011</a:t>
            </a:r>
          </a:p>
          <a:p>
            <a:pPr algn="ctr">
              <a:lnSpc>
                <a:spcPct val="150000"/>
              </a:lnSpc>
            </a:pPr>
            <a:r>
              <a:rPr lang="de-AT" dirty="0" smtClean="0">
                <a:latin typeface="Verdana" pitchFamily="34" charset="0"/>
                <a:ea typeface="Verdana" pitchFamily="34" charset="0"/>
                <a:cs typeface="Verdana" pitchFamily="34" charset="0"/>
              </a:rPr>
              <a:t>Hollmann Salon „</a:t>
            </a:r>
            <a:r>
              <a:rPr lang="de-AT" dirty="0" err="1" smtClean="0">
                <a:latin typeface="Verdana" pitchFamily="34" charset="0"/>
                <a:ea typeface="Verdana" pitchFamily="34" charset="0"/>
                <a:cs typeface="Verdana" pitchFamily="34" charset="0"/>
              </a:rPr>
              <a:t>Boardroom</a:t>
            </a:r>
            <a:r>
              <a:rPr lang="de-AT" dirty="0" smtClean="0">
                <a:latin typeface="Verdana" pitchFamily="34" charset="0"/>
                <a:ea typeface="Verdana" pitchFamily="34" charset="0"/>
                <a:cs typeface="Verdana" pitchFamily="34" charset="0"/>
              </a:rPr>
              <a:t>“</a:t>
            </a:r>
          </a:p>
          <a:p>
            <a:pPr algn="ctr">
              <a:lnSpc>
                <a:spcPct val="150000"/>
              </a:lnSpc>
            </a:pPr>
            <a:r>
              <a:rPr lang="de-AT" dirty="0" smtClean="0">
                <a:latin typeface="Verdana" pitchFamily="34" charset="0"/>
                <a:ea typeface="Verdana" pitchFamily="34" charset="0"/>
                <a:cs typeface="Verdana" pitchFamily="34" charset="0"/>
              </a:rPr>
              <a:t>1010 Wien, Grashofgasse 3 / im Heiligenkreuzerhof</a:t>
            </a:r>
          </a:p>
          <a:p>
            <a:pPr algn="ctr"/>
            <a:endParaRPr lang="de-AT"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10</a:t>
            </a:fld>
            <a:endParaRPr lang="de-DE" smtClean="0"/>
          </a:p>
        </p:txBody>
      </p:sp>
      <p:graphicFrame>
        <p:nvGraphicFramePr>
          <p:cNvPr id="6" name="Diagramm 5"/>
          <p:cNvGraphicFramePr/>
          <p:nvPr/>
        </p:nvGraphicFramePr>
        <p:xfrm>
          <a:off x="1219200" y="1571612"/>
          <a:ext cx="7567641"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2</a:t>
            </a:fld>
            <a:endParaRPr lang="de-DE" smtClean="0"/>
          </a:p>
        </p:txBody>
      </p:sp>
      <p:sp>
        <p:nvSpPr>
          <p:cNvPr id="3078" name="Textfeld 13"/>
          <p:cNvSpPr txBox="1">
            <a:spLocks noChangeArrowheads="1"/>
          </p:cNvSpPr>
          <p:nvPr/>
        </p:nvSpPr>
        <p:spPr bwMode="auto">
          <a:xfrm>
            <a:off x="1231900" y="1676400"/>
            <a:ext cx="6159500" cy="923330"/>
          </a:xfrm>
          <a:prstGeom prst="rect">
            <a:avLst/>
          </a:prstGeom>
          <a:noFill/>
          <a:ln w="9525">
            <a:noFill/>
            <a:miter lim="800000"/>
            <a:headEnd/>
            <a:tailEnd/>
          </a:ln>
        </p:spPr>
        <p:txBody>
          <a:bodyPr>
            <a:spAutoFit/>
          </a:bodyPr>
          <a:lstStyle/>
          <a:p>
            <a:r>
              <a:rPr lang="de-DE" sz="5400" b="1" baseline="30000" dirty="0" smtClean="0">
                <a:solidFill>
                  <a:srgbClr val="800000"/>
                </a:solidFill>
                <a:latin typeface="Verdana" pitchFamily="34" charset="0"/>
              </a:rPr>
              <a:t>Burnout Studie 2011</a:t>
            </a:r>
            <a:endParaRPr lang="de-DE" sz="5400" baseline="30000" dirty="0">
              <a:solidFill>
                <a:srgbClr val="800000"/>
              </a:solidFill>
              <a:latin typeface="Verdana" pitchFamily="34" charset="0"/>
            </a:endParaRPr>
          </a:p>
          <a:p>
            <a:endParaRPr lang="de-DE"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3</a:t>
            </a:fld>
            <a:endParaRPr lang="de-DE" smtClean="0"/>
          </a:p>
        </p:txBody>
      </p:sp>
      <p:graphicFrame>
        <p:nvGraphicFramePr>
          <p:cNvPr id="6" name="Diagramm 5"/>
          <p:cNvGraphicFramePr/>
          <p:nvPr/>
        </p:nvGraphicFramePr>
        <p:xfrm>
          <a:off x="1219200" y="1571612"/>
          <a:ext cx="7567642"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4</a:t>
            </a:fld>
            <a:endParaRPr lang="de-DE" smtClean="0"/>
          </a:p>
        </p:txBody>
      </p:sp>
      <p:graphicFrame>
        <p:nvGraphicFramePr>
          <p:cNvPr id="5" name="Chart 1"/>
          <p:cNvGraphicFramePr>
            <a:graphicFrameLocks/>
          </p:cNvGraphicFramePr>
          <p:nvPr/>
        </p:nvGraphicFramePr>
        <p:xfrm>
          <a:off x="1267115" y="1571612"/>
          <a:ext cx="7519727"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5</a:t>
            </a:fld>
            <a:endParaRPr lang="de-DE" smtClean="0"/>
          </a:p>
        </p:txBody>
      </p:sp>
      <p:graphicFrame>
        <p:nvGraphicFramePr>
          <p:cNvPr id="5" name="Chart 1"/>
          <p:cNvGraphicFramePr>
            <a:graphicFrameLocks/>
          </p:cNvGraphicFramePr>
          <p:nvPr/>
        </p:nvGraphicFramePr>
        <p:xfrm>
          <a:off x="1219200" y="1571613"/>
          <a:ext cx="7567642"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6</a:t>
            </a:fld>
            <a:endParaRPr lang="de-DE" smtClean="0"/>
          </a:p>
        </p:txBody>
      </p:sp>
      <p:graphicFrame>
        <p:nvGraphicFramePr>
          <p:cNvPr id="5" name="Chart 1"/>
          <p:cNvGraphicFramePr>
            <a:graphicFrameLocks/>
          </p:cNvGraphicFramePr>
          <p:nvPr/>
        </p:nvGraphicFramePr>
        <p:xfrm>
          <a:off x="1219200" y="1571612"/>
          <a:ext cx="7567642" cy="450059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7</a:t>
            </a:fld>
            <a:endParaRPr lang="de-DE" smtClean="0"/>
          </a:p>
        </p:txBody>
      </p:sp>
      <p:graphicFrame>
        <p:nvGraphicFramePr>
          <p:cNvPr id="5" name="Chart 1"/>
          <p:cNvGraphicFramePr>
            <a:graphicFrameLocks/>
          </p:cNvGraphicFramePr>
          <p:nvPr/>
        </p:nvGraphicFramePr>
        <p:xfrm>
          <a:off x="1219201" y="1571611"/>
          <a:ext cx="7567642" cy="442915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8</a:t>
            </a:fld>
            <a:endParaRPr lang="de-DE" smtClean="0"/>
          </a:p>
        </p:txBody>
      </p:sp>
      <p:graphicFrame>
        <p:nvGraphicFramePr>
          <p:cNvPr id="5" name="Chart 1"/>
          <p:cNvGraphicFramePr>
            <a:graphicFrameLocks/>
          </p:cNvGraphicFramePr>
          <p:nvPr/>
        </p:nvGraphicFramePr>
        <p:xfrm>
          <a:off x="1219200" y="1571612"/>
          <a:ext cx="7567642" cy="441983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Datumsplatzhalter 3"/>
          <p:cNvSpPr>
            <a:spLocks noGrp="1"/>
          </p:cNvSpPr>
          <p:nvPr>
            <p:ph type="dt" sz="quarter" idx="4294967295"/>
          </p:nvPr>
        </p:nvSpPr>
        <p:spPr bwMode="auto">
          <a:noFill/>
          <a:ln>
            <a:miter lim="800000"/>
            <a:headEnd/>
            <a:tailEnd/>
          </a:ln>
        </p:spPr>
        <p:txBody>
          <a:bodyPr/>
          <a:lstStyle/>
          <a:p>
            <a:r>
              <a:rPr lang="de-DE" dirty="0" smtClean="0"/>
              <a:t>06.07.2011</a:t>
            </a:r>
          </a:p>
        </p:txBody>
      </p:sp>
      <p:sp>
        <p:nvSpPr>
          <p:cNvPr id="3076" name="Foliennummernplatzhalter 4"/>
          <p:cNvSpPr>
            <a:spLocks noGrp="1"/>
          </p:cNvSpPr>
          <p:nvPr>
            <p:ph type="sldNum" sz="quarter" idx="4294967295"/>
          </p:nvPr>
        </p:nvSpPr>
        <p:spPr bwMode="auto">
          <a:noFill/>
          <a:ln>
            <a:miter lim="800000"/>
            <a:headEnd/>
            <a:tailEnd/>
          </a:ln>
        </p:spPr>
        <p:txBody>
          <a:bodyPr/>
          <a:lstStyle/>
          <a:p>
            <a:fld id="{3A680301-AD0E-4889-B319-3F6F0903FF8D}" type="slidenum">
              <a:rPr lang="de-DE" smtClean="0"/>
              <a:pPr/>
              <a:t>9</a:t>
            </a:fld>
            <a:endParaRPr lang="de-DE" smtClean="0"/>
          </a:p>
        </p:txBody>
      </p:sp>
      <p:graphicFrame>
        <p:nvGraphicFramePr>
          <p:cNvPr id="5" name="Diagramm 4"/>
          <p:cNvGraphicFramePr/>
          <p:nvPr/>
        </p:nvGraphicFramePr>
        <p:xfrm>
          <a:off x="1219200" y="1591344"/>
          <a:ext cx="7567642" cy="43379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643</Words>
  <Application>Microsoft Macintosh PowerPoint</Application>
  <PresentationFormat>Bildschirmpräsentation (4:3)</PresentationFormat>
  <Paragraphs>99</Paragraphs>
  <Slides>10</Slides>
  <Notes>0</Notes>
  <HiddenSlides>0</HiddenSlides>
  <MMClips>0</MMClips>
  <ScaleCrop>false</ScaleCrop>
  <HeadingPairs>
    <vt:vector size="4" baseType="variant">
      <vt:variant>
        <vt:lpstr>Entwurfsvorlage</vt:lpstr>
      </vt:variant>
      <vt:variant>
        <vt:i4>1</vt:i4>
      </vt:variant>
      <vt:variant>
        <vt:lpstr>Folientitel</vt:lpstr>
      </vt:variant>
      <vt:variant>
        <vt:i4>10</vt:i4>
      </vt:variant>
    </vt:vector>
  </HeadingPairs>
  <TitlesOfParts>
    <vt:vector size="11" baseType="lpstr">
      <vt:lpstr>1_Office-Design</vt:lpstr>
      <vt:lpstr>Folie 1</vt:lpstr>
      <vt:lpstr>Folie 2</vt:lpstr>
      <vt:lpstr>Folie 3</vt:lpstr>
      <vt:lpstr>Folie 4</vt:lpstr>
      <vt:lpstr>Folie 5</vt:lpstr>
      <vt:lpstr>Folie 6</vt:lpstr>
      <vt:lpstr>Folie 7</vt:lpstr>
      <vt:lpstr>Folie 8</vt:lpstr>
      <vt:lpstr>Folie 9</vt:lpstr>
      <vt:lpstr>Folie 10</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vor nach</dc:creator>
  <cp:lastModifiedBy>Thomas Szekeres</cp:lastModifiedBy>
  <cp:revision>33</cp:revision>
  <dcterms:created xsi:type="dcterms:W3CDTF">2011-07-06T18:13:58Z</dcterms:created>
  <dcterms:modified xsi:type="dcterms:W3CDTF">2011-07-06T18:16:33Z</dcterms:modified>
</cp:coreProperties>
</file>